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47"/>
  </p:notesMasterIdLst>
  <p:handoutMasterIdLst>
    <p:handoutMasterId r:id="rId48"/>
  </p:handoutMasterIdLst>
  <p:sldIdLst>
    <p:sldId id="256" r:id="rId7"/>
    <p:sldId id="678" r:id="rId8"/>
    <p:sldId id="358" r:id="rId9"/>
    <p:sldId id="343" r:id="rId10"/>
    <p:sldId id="344" r:id="rId11"/>
    <p:sldId id="516" r:id="rId12"/>
    <p:sldId id="679" r:id="rId13"/>
    <p:sldId id="680" r:id="rId14"/>
    <p:sldId id="681" r:id="rId15"/>
    <p:sldId id="682" r:id="rId16"/>
    <p:sldId id="683" r:id="rId17"/>
    <p:sldId id="685" r:id="rId18"/>
    <p:sldId id="684" r:id="rId19"/>
    <p:sldId id="272" r:id="rId20"/>
    <p:sldId id="700" r:id="rId21"/>
    <p:sldId id="701" r:id="rId22"/>
    <p:sldId id="686" r:id="rId23"/>
    <p:sldId id="689" r:id="rId24"/>
    <p:sldId id="690" r:id="rId25"/>
    <p:sldId id="691" r:id="rId26"/>
    <p:sldId id="692" r:id="rId27"/>
    <p:sldId id="693" r:id="rId28"/>
    <p:sldId id="694" r:id="rId29"/>
    <p:sldId id="687" r:id="rId30"/>
    <p:sldId id="699" r:id="rId31"/>
    <p:sldId id="695" r:id="rId32"/>
    <p:sldId id="696" r:id="rId33"/>
    <p:sldId id="697" r:id="rId34"/>
    <p:sldId id="698" r:id="rId35"/>
    <p:sldId id="688" r:id="rId36"/>
    <p:sldId id="485" r:id="rId37"/>
    <p:sldId id="576" r:id="rId38"/>
    <p:sldId id="661" r:id="rId39"/>
    <p:sldId id="372" r:id="rId40"/>
    <p:sldId id="476" r:id="rId41"/>
    <p:sldId id="663" r:id="rId42"/>
    <p:sldId id="664" r:id="rId43"/>
    <p:sldId id="377" r:id="rId44"/>
    <p:sldId id="662" r:id="rId45"/>
    <p:sldId id="702" r:id="rId46"/>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894">
          <p15:clr>
            <a:srgbClr val="A4A3A4"/>
          </p15:clr>
        </p15:guide>
        <p15:guide id="2" pos="912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2121"/>
    <a:srgbClr val="108001"/>
    <a:srgbClr val="F0F0F0"/>
    <a:srgbClr val="7D868C"/>
    <a:srgbClr val="808000"/>
    <a:srgbClr val="408000"/>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29"/>
    <p:restoredTop sz="73402"/>
  </p:normalViewPr>
  <p:slideViewPr>
    <p:cSldViewPr snapToGrid="0">
      <p:cViewPr>
        <p:scale>
          <a:sx n="95" d="100"/>
          <a:sy n="95" d="100"/>
        </p:scale>
        <p:origin x="-1432" y="-1200"/>
      </p:cViewPr>
      <p:guideLst>
        <p:guide orient="horz" pos="894"/>
        <p:guide pos="9120"/>
      </p:guideLst>
    </p:cSldViewPr>
  </p:slideViewPr>
  <p:outlineViewPr>
    <p:cViewPr>
      <p:scale>
        <a:sx n="33" d="100"/>
        <a:sy n="33" d="100"/>
      </p:scale>
      <p:origin x="0" y="-8816"/>
    </p:cViewPr>
  </p:outlineViewPr>
  <p:notesTextViewPr>
    <p:cViewPr>
      <p:scale>
        <a:sx n="140" d="100"/>
        <a:sy n="140" d="100"/>
      </p:scale>
      <p:origin x="0" y="0"/>
    </p:cViewPr>
  </p:notesTextViewPr>
  <p:sorterViewPr>
    <p:cViewPr>
      <p:scale>
        <a:sx n="66" d="100"/>
        <a:sy n="66" d="100"/>
      </p:scale>
      <p:origin x="0" y="5120"/>
    </p:cViewPr>
  </p:sorterViewPr>
  <p:notesViewPr>
    <p:cSldViewPr snapToGrid="0">
      <p:cViewPr varScale="1">
        <p:scale>
          <a:sx n="134" d="100"/>
          <a:sy n="134" d="100"/>
        </p:scale>
        <p:origin x="9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9/13/16</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9/13/16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Hello everyone and welcome to today’s webinar: ‘</a:t>
            </a:r>
            <a:r>
              <a:rPr lang="en-US" sz="1200" b="0" i="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rPr>
              <a:t>The Ruby</a:t>
            </a:r>
            <a:r>
              <a:rPr lang="en-US" sz="1200" b="0" i="0" u="none" strike="noStrike" kern="1200" baseline="0" dirty="0" smtClean="0">
                <a:solidFill>
                  <a:schemeClr val="tx1"/>
                </a:solidFill>
                <a:effectLst/>
                <a:latin typeface="Arial" panose="020B0604020202020204" pitchFamily="34" charset="0"/>
                <a:ea typeface="ＭＳ Ｐゴシック" charset="0"/>
                <a:cs typeface="Arial" panose="020B0604020202020204" pitchFamily="34" charset="0"/>
              </a:rPr>
              <a:t> Behind Chef'</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18386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47906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My name is Franklin Webber. I'm a training lead here at Chef and I’m honored that</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you chose to be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 part of this session today.</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creating this presentation I spent a lot of time thinking about who you are to help guide me in preparing the best content to assist you and to define the scope of what to share with you.</a:t>
            </a:r>
          </a:p>
          <a:p>
            <a:endParaRPr lang="en-US" baseline="0" dirty="0" smtClean="0"/>
          </a:p>
          <a:p>
            <a:r>
              <a:rPr lang="en-US" baseline="0" dirty="0" smtClean="0"/>
              <a:t>First and foremost I made the assumption that you are an author or co-author of cookbooks. By that I mean you have edited or created recipes and defined attributes. During your time working with Chef you have been confronted with errors you did not understand or implementations within community cookbooks that were perplexing. Which has made you curious and maybe even simultaneously frustrated with your lack of understanding of Chef and Ruby.</a:t>
            </a:r>
          </a:p>
          <a:p>
            <a:endParaRPr lang="en-US" baseline="0" dirty="0" smtClean="0"/>
          </a:p>
          <a:p>
            <a:r>
              <a:rPr lang="en-US" baseline="0" dirty="0" smtClean="0"/>
              <a:t>I also am making an assumption that you have some experience working with some software programming concepts; whether you started learning a little bit of Ruby, Perl, Python, Java, or C#.</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We’d love to hear from you during today’s presentation. I’ll be answering questions at the end of the session, so please feel free to send those along using the ‘Ask a Question’ tab on the top of your screen.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97775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Today’s webinar will be available on demand after the live session, accessible through the same link you’re using now.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68826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Hello everyone and welcome again</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to today’s webinar: ‘</a:t>
            </a:r>
            <a:r>
              <a:rPr lang="en-US" sz="1200" b="0" i="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rPr>
              <a:t>The Ruby Behind</a:t>
            </a:r>
            <a:r>
              <a:rPr lang="en-US" sz="1200" b="0" i="0" u="none" strike="noStrike" kern="1200" baseline="0" dirty="0" smtClean="0">
                <a:solidFill>
                  <a:schemeClr val="tx1"/>
                </a:solidFill>
                <a:effectLst/>
                <a:latin typeface="Arial" panose="020B0604020202020204" pitchFamily="34" charset="0"/>
                <a:ea typeface="ＭＳ Ｐゴシック" charset="0"/>
                <a:cs typeface="Arial" panose="020B0604020202020204" pitchFamily="34" charset="0"/>
              </a:rPr>
              <a:t> Chef</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Hello everyone and welcome again</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to today’s webinar: ‘</a:t>
            </a:r>
            <a:r>
              <a:rPr lang="en-US" sz="1200" b="0" i="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rPr>
              <a:t>The Ruby Behind</a:t>
            </a:r>
            <a:r>
              <a:rPr lang="en-US" sz="1200" b="0" i="0" u="none" strike="noStrike" kern="1200" baseline="0" dirty="0" smtClean="0">
                <a:solidFill>
                  <a:schemeClr val="tx1"/>
                </a:solidFill>
                <a:effectLst/>
                <a:latin typeface="Arial" panose="020B0604020202020204" pitchFamily="34" charset="0"/>
                <a:ea typeface="ＭＳ Ｐゴシック" charset="0"/>
                <a:cs typeface="Arial" panose="020B0604020202020204" pitchFamily="34" charset="0"/>
              </a:rPr>
              <a:t> Chef</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Hello everyone and welcome again</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to today’s webinar: ‘</a:t>
            </a:r>
            <a:r>
              <a:rPr lang="en-US" sz="1200" b="0" i="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rPr>
              <a:t>The Ruby Behind</a:t>
            </a:r>
            <a:r>
              <a:rPr lang="en-US" sz="1200" b="0" i="0" u="none" strike="noStrike" kern="1200" baseline="0" dirty="0" smtClean="0">
                <a:solidFill>
                  <a:schemeClr val="tx1"/>
                </a:solidFill>
                <a:effectLst/>
                <a:latin typeface="Arial" panose="020B0604020202020204" pitchFamily="34" charset="0"/>
                <a:ea typeface="ＭＳ Ｐゴシック" charset="0"/>
                <a:cs typeface="Arial" panose="020B0604020202020204" pitchFamily="34" charset="0"/>
              </a:rPr>
              <a:t> Chef</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Hello everyone and welcome again</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to today’s webinar: ‘</a:t>
            </a:r>
            <a:r>
              <a:rPr lang="en-US" sz="1200" b="0" i="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rPr>
              <a:t>The Ruby Behind</a:t>
            </a:r>
            <a:r>
              <a:rPr lang="en-US" sz="1200" b="0" i="0" u="none" strike="noStrike" kern="1200" baseline="0" dirty="0" smtClean="0">
                <a:solidFill>
                  <a:schemeClr val="tx1"/>
                </a:solidFill>
                <a:effectLst/>
                <a:latin typeface="Arial" panose="020B0604020202020204" pitchFamily="34" charset="0"/>
                <a:ea typeface="ＭＳ Ｐゴシック" charset="0"/>
                <a:cs typeface="Arial" panose="020B0604020202020204" pitchFamily="34" charset="0"/>
              </a:rPr>
              <a:t> Chef</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534357993"/>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a:prstGeom prst="rect">
            <a:avLst/>
          </a:prstGeo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900162"/>
      </p:ext>
    </p:extLst>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prstGeom prst="rect">
            <a:avLst/>
          </a:prstGeo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62739148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prstGeom prst="rect">
            <a:avLst/>
          </a:prstGeo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prstGeom prst="rect">
            <a:avLst/>
          </a:prstGeo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52049569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 id="2147483874" r:id="rId14"/>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3">
            <a:extLst>
              <a:ext uri="{28A0092B-C50C-407E-A947-70E740481C1C}">
                <a14:useLocalDpi xmlns:a14="http://schemas.microsoft.com/office/drawing/2010/main"/>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71" r:id="rId9"/>
    <p:sldLayoutId id="2147483872" r:id="rId10"/>
    <p:sldLayoutId id="2147483873" r:id="rId11"/>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3.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5778" y="166863"/>
            <a:ext cx="15771813" cy="1338263"/>
          </a:xfrm>
        </p:spPr>
        <p:txBody>
          <a:bodyPr>
            <a:normAutofit/>
          </a:bodyPr>
          <a:lstStyle/>
          <a:p>
            <a:r>
              <a:rPr lang="en-US" dirty="0" smtClean="0"/>
              <a:t>The Ruby Behind Chef</a:t>
            </a:r>
            <a:endParaRPr lang="en-US" dirty="0"/>
          </a:p>
        </p:txBody>
      </p:sp>
      <p:pic>
        <p:nvPicPr>
          <p:cNvPr id="4" name="Picture 3" descr="ruby-pp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8736" y="532063"/>
            <a:ext cx="9676063" cy="828675"/>
          </a:xfrm>
        </p:spPr>
        <p:txBody>
          <a:bodyPr/>
          <a:lstStyle/>
          <a:p>
            <a:r>
              <a:rPr lang="en-US" dirty="0" smtClean="0"/>
              <a:t>My Core Philosophy ...</a:t>
            </a:r>
            <a:endParaRPr lang="en-US" dirty="0"/>
          </a:p>
        </p:txBody>
      </p:sp>
      <p:sp>
        <p:nvSpPr>
          <p:cNvPr id="3" name="Text Placeholder 2"/>
          <p:cNvSpPr>
            <a:spLocks noGrp="1"/>
          </p:cNvSpPr>
          <p:nvPr>
            <p:ph type="body" sz="quarter" idx="12"/>
          </p:nvPr>
        </p:nvSpPr>
        <p:spPr>
          <a:xfrm>
            <a:off x="6029158" y="1856198"/>
            <a:ext cx="9519506" cy="5345953"/>
          </a:xfrm>
        </p:spPr>
        <p:txBody>
          <a:bodyPr anchor="ctr"/>
          <a:lstStyle/>
          <a:p>
            <a:pPr algn="ctr"/>
            <a:r>
              <a:rPr lang="en-US" sz="16600" dirty="0" smtClean="0"/>
              <a:t>MDD</a:t>
            </a:r>
            <a:endParaRPr lang="en-US" sz="16600" dirty="0"/>
          </a:p>
        </p:txBody>
      </p:sp>
      <p:pic>
        <p:nvPicPr>
          <p:cNvPr id="4" name="Picture 3" descr="4593469919_9964e57710_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12" y="534737"/>
            <a:ext cx="4877398" cy="7312526"/>
          </a:xfrm>
          <a:prstGeom prst="rect">
            <a:avLst/>
          </a:prstGeom>
        </p:spPr>
      </p:pic>
      <p:sp>
        <p:nvSpPr>
          <p:cNvPr id="5" name="TextBox 4"/>
          <p:cNvSpPr txBox="1"/>
          <p:nvPr/>
        </p:nvSpPr>
        <p:spPr bwMode="white">
          <a:xfrm>
            <a:off x="9491579" y="8422106"/>
            <a:ext cx="5427578" cy="574842"/>
          </a:xfrm>
          <a:prstGeom prst="rect">
            <a:avLst/>
          </a:prstGeom>
        </p:spPr>
        <p:txBody>
          <a:bodyPr vert="horz" wrap="none" lIns="91440" tIns="91440" rIns="91440" bIns="91440" rtlCol="0">
            <a:normAutofit/>
          </a:bodyPr>
          <a:lstStyle/>
          <a:p>
            <a:r>
              <a:rPr lang="en-US" dirty="0" smtClean="0">
                <a:solidFill>
                  <a:schemeClr val="tx1">
                    <a:lumMod val="60000"/>
                    <a:lumOff val="40000"/>
                  </a:schemeClr>
                </a:solidFill>
              </a:rPr>
              <a:t>Photo: Ginny @ https</a:t>
            </a:r>
            <a:r>
              <a:rPr lang="en-US" dirty="0">
                <a:solidFill>
                  <a:schemeClr val="tx1">
                    <a:lumMod val="60000"/>
                    <a:lumOff val="40000"/>
                  </a:schemeClr>
                </a:solidFill>
              </a:rPr>
              <a:t>://</a:t>
            </a:r>
            <a:r>
              <a:rPr lang="en-US" dirty="0" err="1">
                <a:solidFill>
                  <a:schemeClr val="tx1">
                    <a:lumMod val="60000"/>
                    <a:lumOff val="40000"/>
                  </a:schemeClr>
                </a:solidFill>
              </a:rPr>
              <a:t>flic.kr</a:t>
            </a:r>
            <a:r>
              <a:rPr lang="en-US" dirty="0">
                <a:solidFill>
                  <a:schemeClr val="tx1">
                    <a:lumMod val="60000"/>
                    <a:lumOff val="40000"/>
                  </a:schemeClr>
                </a:solidFill>
              </a:rPr>
              <a:t>/p/7ZUJze</a:t>
            </a:r>
            <a:endParaRPr lang="en-US" dirty="0" smtClean="0">
              <a:solidFill>
                <a:schemeClr val="tx1">
                  <a:lumMod val="60000"/>
                  <a:lumOff val="40000"/>
                </a:schemeClr>
              </a:solidFill>
            </a:endParaRPr>
          </a:p>
        </p:txBody>
      </p:sp>
    </p:spTree>
    <p:extLst>
      <p:ext uri="{BB962C8B-B14F-4D97-AF65-F5344CB8AC3E}">
        <p14:creationId xmlns:p14="http://schemas.microsoft.com/office/powerpoint/2010/main" val="194044889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8736" y="532063"/>
            <a:ext cx="9676063" cy="828675"/>
          </a:xfrm>
        </p:spPr>
        <p:txBody>
          <a:bodyPr/>
          <a:lstStyle/>
          <a:p>
            <a:r>
              <a:rPr lang="en-US" dirty="0" smtClean="0"/>
              <a:t>My Core Philosophy ...</a:t>
            </a:r>
            <a:endParaRPr lang="en-US" dirty="0"/>
          </a:p>
        </p:txBody>
      </p:sp>
      <p:sp>
        <p:nvSpPr>
          <p:cNvPr id="3" name="Text Placeholder 2"/>
          <p:cNvSpPr>
            <a:spLocks noGrp="1"/>
          </p:cNvSpPr>
          <p:nvPr>
            <p:ph type="body" sz="quarter" idx="12"/>
          </p:nvPr>
        </p:nvSpPr>
        <p:spPr>
          <a:xfrm>
            <a:off x="6029158" y="1856198"/>
            <a:ext cx="9519506" cy="5345953"/>
          </a:xfrm>
        </p:spPr>
        <p:txBody>
          <a:bodyPr anchor="ctr"/>
          <a:lstStyle/>
          <a:p>
            <a:pPr algn="ctr"/>
            <a:r>
              <a:rPr lang="en-US" sz="16600" dirty="0" smtClean="0"/>
              <a:t>MDD</a:t>
            </a:r>
          </a:p>
          <a:p>
            <a:pPr algn="ctr"/>
            <a:r>
              <a:rPr lang="en-US" sz="4800" dirty="0"/>
              <a:t>Mascot Driven </a:t>
            </a:r>
            <a:r>
              <a:rPr lang="en-US" sz="4800" dirty="0" smtClean="0"/>
              <a:t>Development</a:t>
            </a:r>
            <a:endParaRPr lang="en-US" sz="4800" dirty="0"/>
          </a:p>
        </p:txBody>
      </p:sp>
      <p:pic>
        <p:nvPicPr>
          <p:cNvPr id="4" name="Picture 3" descr="4593469919_9964e57710_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12" y="534737"/>
            <a:ext cx="4877398" cy="7312526"/>
          </a:xfrm>
          <a:prstGeom prst="rect">
            <a:avLst/>
          </a:prstGeom>
        </p:spPr>
      </p:pic>
      <p:sp>
        <p:nvSpPr>
          <p:cNvPr id="5" name="TextBox 4"/>
          <p:cNvSpPr txBox="1"/>
          <p:nvPr/>
        </p:nvSpPr>
        <p:spPr bwMode="white">
          <a:xfrm>
            <a:off x="9491579" y="8422106"/>
            <a:ext cx="5427578" cy="574842"/>
          </a:xfrm>
          <a:prstGeom prst="rect">
            <a:avLst/>
          </a:prstGeom>
        </p:spPr>
        <p:txBody>
          <a:bodyPr vert="horz" wrap="none" lIns="91440" tIns="91440" rIns="91440" bIns="91440" rtlCol="0">
            <a:normAutofit/>
          </a:bodyPr>
          <a:lstStyle/>
          <a:p>
            <a:r>
              <a:rPr lang="en-US" dirty="0" smtClean="0">
                <a:solidFill>
                  <a:schemeClr val="tx1">
                    <a:lumMod val="60000"/>
                    <a:lumOff val="40000"/>
                  </a:schemeClr>
                </a:solidFill>
              </a:rPr>
              <a:t>Photo: Ginny @ https</a:t>
            </a:r>
            <a:r>
              <a:rPr lang="en-US" dirty="0">
                <a:solidFill>
                  <a:schemeClr val="tx1">
                    <a:lumMod val="60000"/>
                    <a:lumOff val="40000"/>
                  </a:schemeClr>
                </a:solidFill>
              </a:rPr>
              <a:t>://</a:t>
            </a:r>
            <a:r>
              <a:rPr lang="en-US" dirty="0" err="1">
                <a:solidFill>
                  <a:schemeClr val="tx1">
                    <a:lumMod val="60000"/>
                    <a:lumOff val="40000"/>
                  </a:schemeClr>
                </a:solidFill>
              </a:rPr>
              <a:t>flic.kr</a:t>
            </a:r>
            <a:r>
              <a:rPr lang="en-US" dirty="0">
                <a:solidFill>
                  <a:schemeClr val="tx1">
                    <a:lumMod val="60000"/>
                    <a:lumOff val="40000"/>
                  </a:schemeClr>
                </a:solidFill>
              </a:rPr>
              <a:t>/p/7ZUJze</a:t>
            </a:r>
            <a:endParaRPr lang="en-US" dirty="0" smtClean="0">
              <a:solidFill>
                <a:schemeClr val="tx1">
                  <a:lumMod val="60000"/>
                  <a:lumOff val="40000"/>
                </a:schemeClr>
              </a:solidFill>
            </a:endParaRPr>
          </a:p>
        </p:txBody>
      </p:sp>
    </p:spTree>
    <p:extLst>
      <p:ext uri="{BB962C8B-B14F-4D97-AF65-F5344CB8AC3E}">
        <p14:creationId xmlns:p14="http://schemas.microsoft.com/office/powerpoint/2010/main" val="29261255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8736" y="532063"/>
            <a:ext cx="9676063" cy="828675"/>
          </a:xfrm>
        </p:spPr>
        <p:txBody>
          <a:bodyPr/>
          <a:lstStyle/>
          <a:p>
            <a:r>
              <a:rPr lang="en-US" dirty="0" smtClean="0"/>
              <a:t>So Let's Build:</a:t>
            </a:r>
            <a:endParaRPr lang="en-US" dirty="0"/>
          </a:p>
        </p:txBody>
      </p:sp>
      <p:sp>
        <p:nvSpPr>
          <p:cNvPr id="3" name="Text Placeholder 2"/>
          <p:cNvSpPr>
            <a:spLocks noGrp="1"/>
          </p:cNvSpPr>
          <p:nvPr>
            <p:ph type="body" sz="quarter" idx="12"/>
          </p:nvPr>
        </p:nvSpPr>
        <p:spPr>
          <a:xfrm>
            <a:off x="6029158" y="1856198"/>
            <a:ext cx="9519506" cy="5345953"/>
          </a:xfrm>
        </p:spPr>
        <p:txBody>
          <a:bodyPr anchor="ctr"/>
          <a:lstStyle/>
          <a:p>
            <a:pPr algn="ctr"/>
            <a:r>
              <a:rPr lang="en-US" sz="11500" dirty="0" smtClean="0"/>
              <a:t>T-Rex Chef</a:t>
            </a:r>
            <a:endParaRPr lang="en-US" sz="4000" dirty="0"/>
          </a:p>
        </p:txBody>
      </p:sp>
      <p:pic>
        <p:nvPicPr>
          <p:cNvPr id="4" name="Picture 3" descr="4593469919_9964e57710_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12" y="534737"/>
            <a:ext cx="4877398" cy="7312526"/>
          </a:xfrm>
          <a:prstGeom prst="rect">
            <a:avLst/>
          </a:prstGeom>
        </p:spPr>
      </p:pic>
      <p:sp>
        <p:nvSpPr>
          <p:cNvPr id="5" name="TextBox 4"/>
          <p:cNvSpPr txBox="1"/>
          <p:nvPr/>
        </p:nvSpPr>
        <p:spPr bwMode="white">
          <a:xfrm>
            <a:off x="9491579" y="8422106"/>
            <a:ext cx="5427578" cy="574842"/>
          </a:xfrm>
          <a:prstGeom prst="rect">
            <a:avLst/>
          </a:prstGeom>
        </p:spPr>
        <p:txBody>
          <a:bodyPr vert="horz" wrap="none" lIns="91440" tIns="91440" rIns="91440" bIns="91440" rtlCol="0">
            <a:normAutofit/>
          </a:bodyPr>
          <a:lstStyle/>
          <a:p>
            <a:r>
              <a:rPr lang="en-US" dirty="0" smtClean="0">
                <a:solidFill>
                  <a:schemeClr val="tx1">
                    <a:lumMod val="60000"/>
                    <a:lumOff val="40000"/>
                  </a:schemeClr>
                </a:solidFill>
              </a:rPr>
              <a:t>Photo: Ginny @ https</a:t>
            </a:r>
            <a:r>
              <a:rPr lang="en-US" dirty="0">
                <a:solidFill>
                  <a:schemeClr val="tx1">
                    <a:lumMod val="60000"/>
                    <a:lumOff val="40000"/>
                  </a:schemeClr>
                </a:solidFill>
              </a:rPr>
              <a:t>://</a:t>
            </a:r>
            <a:r>
              <a:rPr lang="en-US" dirty="0" err="1">
                <a:solidFill>
                  <a:schemeClr val="tx1">
                    <a:lumMod val="60000"/>
                    <a:lumOff val="40000"/>
                  </a:schemeClr>
                </a:solidFill>
              </a:rPr>
              <a:t>flic.kr</a:t>
            </a:r>
            <a:r>
              <a:rPr lang="en-US" dirty="0">
                <a:solidFill>
                  <a:schemeClr val="tx1">
                    <a:lumMod val="60000"/>
                    <a:lumOff val="40000"/>
                  </a:schemeClr>
                </a:solidFill>
              </a:rPr>
              <a:t>/p/7ZUJze</a:t>
            </a:r>
            <a:endParaRPr lang="en-US" dirty="0" smtClean="0">
              <a:solidFill>
                <a:schemeClr val="tx1">
                  <a:lumMod val="60000"/>
                  <a:lumOff val="40000"/>
                </a:schemeClr>
              </a:solidFill>
            </a:endParaRPr>
          </a:p>
        </p:txBody>
      </p:sp>
    </p:spTree>
    <p:extLst>
      <p:ext uri="{BB962C8B-B14F-4D97-AF65-F5344CB8AC3E}">
        <p14:creationId xmlns:p14="http://schemas.microsoft.com/office/powerpoint/2010/main" val="16326078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8736" y="532063"/>
            <a:ext cx="9676063" cy="828675"/>
          </a:xfrm>
        </p:spPr>
        <p:txBody>
          <a:bodyPr>
            <a:normAutofit fontScale="90000"/>
          </a:bodyPr>
          <a:lstStyle/>
          <a:p>
            <a:r>
              <a:rPr lang="en-US" dirty="0" smtClean="0"/>
              <a:t>What makes our Chef better?</a:t>
            </a:r>
            <a:endParaRPr lang="en-US" dirty="0"/>
          </a:p>
        </p:txBody>
      </p:sp>
      <p:sp>
        <p:nvSpPr>
          <p:cNvPr id="3" name="Text Placeholder 2"/>
          <p:cNvSpPr>
            <a:spLocks noGrp="1"/>
          </p:cNvSpPr>
          <p:nvPr>
            <p:ph type="body" sz="quarter" idx="12"/>
          </p:nvPr>
        </p:nvSpPr>
        <p:spPr>
          <a:xfrm>
            <a:off x="6029158" y="1856198"/>
            <a:ext cx="9519506" cy="5345953"/>
          </a:xfrm>
        </p:spPr>
        <p:txBody>
          <a:bodyPr anchor="ctr"/>
          <a:lstStyle/>
          <a:p>
            <a:pPr marL="685800" indent="-685800">
              <a:buFont typeface="Arial"/>
              <a:buChar char="•"/>
            </a:pPr>
            <a:r>
              <a:rPr lang="en-US" sz="4800" dirty="0" smtClean="0"/>
              <a:t>Killer Fast</a:t>
            </a:r>
          </a:p>
          <a:p>
            <a:pPr marL="685800" indent="-685800">
              <a:buFont typeface="Arial"/>
              <a:buChar char="•"/>
            </a:pPr>
            <a:r>
              <a:rPr lang="en-US" sz="4800" dirty="0" smtClean="0"/>
              <a:t>Tiny Features</a:t>
            </a:r>
            <a:endParaRPr lang="en-US" sz="4800" dirty="0"/>
          </a:p>
        </p:txBody>
      </p:sp>
      <p:pic>
        <p:nvPicPr>
          <p:cNvPr id="4" name="Picture 3" descr="4593469919_9964e57710_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12" y="534737"/>
            <a:ext cx="4877398" cy="7312526"/>
          </a:xfrm>
          <a:prstGeom prst="rect">
            <a:avLst/>
          </a:prstGeom>
        </p:spPr>
      </p:pic>
      <p:sp>
        <p:nvSpPr>
          <p:cNvPr id="5" name="TextBox 4"/>
          <p:cNvSpPr txBox="1"/>
          <p:nvPr/>
        </p:nvSpPr>
        <p:spPr bwMode="white">
          <a:xfrm>
            <a:off x="9491579" y="8422106"/>
            <a:ext cx="5427578" cy="574842"/>
          </a:xfrm>
          <a:prstGeom prst="rect">
            <a:avLst/>
          </a:prstGeom>
        </p:spPr>
        <p:txBody>
          <a:bodyPr vert="horz" wrap="none" lIns="91440" tIns="91440" rIns="91440" bIns="91440" rtlCol="0">
            <a:normAutofit/>
          </a:bodyPr>
          <a:lstStyle/>
          <a:p>
            <a:r>
              <a:rPr lang="en-US" dirty="0" smtClean="0">
                <a:solidFill>
                  <a:schemeClr val="tx1">
                    <a:lumMod val="60000"/>
                    <a:lumOff val="40000"/>
                  </a:schemeClr>
                </a:solidFill>
              </a:rPr>
              <a:t>Photo: Ginny @ https</a:t>
            </a:r>
            <a:r>
              <a:rPr lang="en-US" dirty="0">
                <a:solidFill>
                  <a:schemeClr val="tx1">
                    <a:lumMod val="60000"/>
                    <a:lumOff val="40000"/>
                  </a:schemeClr>
                </a:solidFill>
              </a:rPr>
              <a:t>://</a:t>
            </a:r>
            <a:r>
              <a:rPr lang="en-US" dirty="0" err="1">
                <a:solidFill>
                  <a:schemeClr val="tx1">
                    <a:lumMod val="60000"/>
                    <a:lumOff val="40000"/>
                  </a:schemeClr>
                </a:solidFill>
              </a:rPr>
              <a:t>flic.kr</a:t>
            </a:r>
            <a:r>
              <a:rPr lang="en-US" dirty="0">
                <a:solidFill>
                  <a:schemeClr val="tx1">
                    <a:lumMod val="60000"/>
                    <a:lumOff val="40000"/>
                  </a:schemeClr>
                </a:solidFill>
              </a:rPr>
              <a:t>/p/7ZUJze</a:t>
            </a:r>
            <a:endParaRPr lang="en-US" dirty="0" smtClean="0">
              <a:solidFill>
                <a:schemeClr val="tx1">
                  <a:lumMod val="60000"/>
                  <a:lumOff val="40000"/>
                </a:schemeClr>
              </a:solidFill>
            </a:endParaRPr>
          </a:p>
        </p:txBody>
      </p:sp>
      <p:cxnSp>
        <p:nvCxnSpPr>
          <p:cNvPr id="9" name="Straight Arrow Connector 8"/>
          <p:cNvCxnSpPr/>
          <p:nvPr/>
        </p:nvCxnSpPr>
        <p:spPr>
          <a:xfrm flipH="1" flipV="1">
            <a:off x="4037267" y="3449054"/>
            <a:ext cx="1991896" cy="628316"/>
          </a:xfrm>
          <a:prstGeom prst="straightConnector1">
            <a:avLst/>
          </a:prstGeom>
          <a:ln w="152400">
            <a:solidFill>
              <a:srgbClr val="BA2121"/>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H="1" flipV="1">
            <a:off x="2459793" y="4866106"/>
            <a:ext cx="3561348" cy="165770"/>
          </a:xfrm>
          <a:prstGeom prst="straightConnector1">
            <a:avLst/>
          </a:prstGeom>
          <a:ln w="152400">
            <a:solidFill>
              <a:srgbClr val="BA2121"/>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72603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55673"/>
            <a:ext cx="14884400" cy="827654"/>
          </a:xfrm>
        </p:spPr>
        <p:txBody>
          <a:bodyPr>
            <a:normAutofit/>
          </a:bodyPr>
          <a:lstStyle/>
          <a:p>
            <a:r>
              <a:rPr lang="en-US" dirty="0" smtClean="0"/>
              <a:t>First Feature: Parsing A Recipe</a:t>
            </a:r>
            <a:endParaRPr lang="en-US" dirty="0"/>
          </a:p>
        </p:txBody>
      </p:sp>
      <p:sp>
        <p:nvSpPr>
          <p:cNvPr id="4" name="Text Placeholder 3"/>
          <p:cNvSpPr>
            <a:spLocks noGrp="1"/>
          </p:cNvSpPr>
          <p:nvPr>
            <p:ph type="body" sz="quarter" idx="12"/>
          </p:nvPr>
        </p:nvSpPr>
        <p:spPr>
          <a:xfrm>
            <a:off x="650039" y="2539001"/>
            <a:ext cx="8465385" cy="5519149"/>
          </a:xfrm>
        </p:spPr>
        <p:txBody>
          <a:bodyPr/>
          <a:lstStyle/>
          <a:p>
            <a:pPr marL="457200" indent="-457200">
              <a:buFont typeface="Wingdings" charset="2"/>
              <a:buChar char="q"/>
            </a:pPr>
            <a:r>
              <a:rPr lang="en-US" b="1" dirty="0" smtClean="0"/>
              <a:t>Load a Recipe File</a:t>
            </a:r>
          </a:p>
          <a:p>
            <a:pPr marL="457200" indent="-457200">
              <a:buFont typeface="Wingdings" charset="2"/>
              <a:buChar char="q"/>
            </a:pPr>
            <a:r>
              <a:rPr lang="en-US" b="1" dirty="0" smtClean="0"/>
              <a:t>Evaluate Core </a:t>
            </a:r>
            <a:r>
              <a:rPr lang="en-US" b="1" dirty="0" smtClean="0"/>
              <a:t>Resources</a:t>
            </a:r>
          </a:p>
          <a:p>
            <a:pPr marL="457200" indent="-457200">
              <a:buFont typeface="Wingdings" charset="2"/>
              <a:buChar char="q"/>
            </a:pPr>
            <a:r>
              <a:rPr lang="en-US" b="1" dirty="0" smtClean="0"/>
              <a:t>Evaluate Resource Blocks</a:t>
            </a:r>
          </a:p>
          <a:p>
            <a:pPr marL="457200" indent="-457200">
              <a:buFont typeface="Wingdings" charset="2"/>
              <a:buChar char="q"/>
            </a:pPr>
            <a:r>
              <a:rPr lang="en-US" b="1" dirty="0"/>
              <a:t>Questions</a:t>
            </a:r>
          </a:p>
          <a:p>
            <a:pPr marL="457200" indent="-457200">
              <a:buFont typeface="Wingdings" charset="2"/>
              <a:buChar char="q"/>
            </a:pPr>
            <a:r>
              <a:rPr lang="en-US" b="1" dirty="0"/>
              <a:t>Wrap-Up and Further </a:t>
            </a:r>
            <a:r>
              <a:rPr lang="en-US" b="1" dirty="0" smtClean="0"/>
              <a:t>Resources</a:t>
            </a:r>
            <a:endParaRPr lang="en-US" b="1" dirty="0" smtClean="0"/>
          </a:p>
          <a:p>
            <a:pPr marL="457200" indent="-457200">
              <a:buFont typeface="Wingdings" charset="2"/>
              <a:buChar char="q"/>
            </a:pPr>
            <a:endParaRPr lang="en-US" b="1" dirty="0" smtClean="0"/>
          </a:p>
        </p:txBody>
      </p:sp>
    </p:spTree>
    <p:extLst>
      <p:ext uri="{BB962C8B-B14F-4D97-AF65-F5344CB8AC3E}">
        <p14:creationId xmlns:p14="http://schemas.microsoft.com/office/powerpoint/2010/main" val="20375379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File#read</a:t>
            </a:r>
            <a:endParaRPr lang="en-US" dirty="0"/>
          </a:p>
        </p:txBody>
      </p:sp>
      <p:sp>
        <p:nvSpPr>
          <p:cNvPr id="3" name="Subtitle 2"/>
          <p:cNvSpPr>
            <a:spLocks noGrp="1"/>
          </p:cNvSpPr>
          <p:nvPr>
            <p:ph type="subTitle" idx="1"/>
          </p:nvPr>
        </p:nvSpPr>
        <p:spPr/>
        <p:txBody>
          <a:bodyPr/>
          <a:lstStyle/>
          <a:p>
            <a:r>
              <a:rPr lang="en-US" dirty="0">
                <a:solidFill>
                  <a:schemeClr val="tx1"/>
                </a:solidFill>
              </a:rPr>
              <a:t>A File is an abstraction of any file object accessible by the program and is closely associated with class IO. </a:t>
            </a:r>
            <a:r>
              <a:rPr lang="en-US" dirty="0" smtClean="0">
                <a:solidFill>
                  <a:schemeClr val="bg1">
                    <a:lumMod val="50000"/>
                  </a:schemeClr>
                </a:solidFill>
              </a:rPr>
              <a:t>File </a:t>
            </a:r>
            <a:r>
              <a:rPr lang="en-US" dirty="0">
                <a:solidFill>
                  <a:schemeClr val="bg1">
                    <a:lumMod val="50000"/>
                  </a:schemeClr>
                </a:solidFill>
              </a:rPr>
              <a:t>includes the methods of module </a:t>
            </a:r>
            <a:r>
              <a:rPr lang="en-US" dirty="0" err="1">
                <a:solidFill>
                  <a:schemeClr val="bg1">
                    <a:lumMod val="50000"/>
                  </a:schemeClr>
                </a:solidFill>
              </a:rPr>
              <a:t>FileTest</a:t>
            </a:r>
            <a:r>
              <a:rPr lang="en-US" dirty="0">
                <a:solidFill>
                  <a:schemeClr val="bg1">
                    <a:lumMod val="50000"/>
                  </a:schemeClr>
                </a:solidFill>
              </a:rPr>
              <a:t> as class methods, allowing you to write (for example) </a:t>
            </a:r>
            <a:r>
              <a:rPr lang="en-US" dirty="0" err="1">
                <a:solidFill>
                  <a:schemeClr val="bg1">
                    <a:lumMod val="50000"/>
                  </a:schemeClr>
                </a:solidFill>
              </a:rPr>
              <a:t>File.exist</a:t>
            </a:r>
            <a:r>
              <a:rPr lang="en-US" dirty="0">
                <a:solidFill>
                  <a:schemeClr val="bg1">
                    <a:lumMod val="50000"/>
                  </a:schemeClr>
                </a:solidFill>
              </a:rPr>
              <a:t>?("foo")</a:t>
            </a:r>
            <a:r>
              <a:rPr lang="en-US" dirty="0" smtClean="0">
                <a:solidFill>
                  <a:schemeClr val="bg1">
                    <a:lumMod val="50000"/>
                  </a:schemeClr>
                </a:solidFill>
              </a:rPr>
              <a:t>.</a:t>
            </a:r>
          </a:p>
          <a:p>
            <a:endParaRPr lang="en-US" dirty="0">
              <a:solidFill>
                <a:srgbClr val="878F94"/>
              </a:solidFill>
            </a:endParaRPr>
          </a:p>
          <a:p>
            <a:r>
              <a:rPr lang="en-US" dirty="0">
                <a:solidFill>
                  <a:schemeClr val="tx1"/>
                </a:solidFill>
              </a:rPr>
              <a:t>Opens the file, optionally seeks to the given offset, then returns length bytes (defaulting to the rest of the file). read ensures the file is closed before returning.</a:t>
            </a:r>
          </a:p>
        </p:txBody>
      </p:sp>
      <p:sp>
        <p:nvSpPr>
          <p:cNvPr id="4" name="TextBox 3"/>
          <p:cNvSpPr txBox="1"/>
          <p:nvPr/>
        </p:nvSpPr>
        <p:spPr bwMode="white">
          <a:xfrm>
            <a:off x="4811295" y="7112000"/>
            <a:ext cx="6633411" cy="914400"/>
          </a:xfrm>
          <a:prstGeom prst="rect">
            <a:avLst/>
          </a:prstGeom>
        </p:spPr>
        <p:txBody>
          <a:bodyPr vert="horz" wrap="none" lIns="91440" tIns="91440" rIns="91440" bIns="91440" rtlCol="0">
            <a:normAutofit/>
          </a:bodyPr>
          <a:lstStyle/>
          <a:p>
            <a:pPr algn="ctr"/>
            <a:r>
              <a:rPr lang="en-US" dirty="0"/>
              <a:t>http://</a:t>
            </a:r>
            <a:r>
              <a:rPr lang="en-US" dirty="0" err="1"/>
              <a:t>www.rubydoc.info</a:t>
            </a:r>
            <a:r>
              <a:rPr lang="en-US" dirty="0"/>
              <a:t>/</a:t>
            </a:r>
            <a:r>
              <a:rPr lang="en-US" dirty="0" err="1"/>
              <a:t>stdlib</a:t>
            </a:r>
            <a:r>
              <a:rPr lang="en-US" dirty="0"/>
              <a:t>/core/File</a:t>
            </a:r>
            <a:endParaRPr lang="en-US" dirty="0" smtClean="0"/>
          </a:p>
        </p:txBody>
      </p:sp>
    </p:spTree>
    <p:extLst>
      <p:ext uri="{BB962C8B-B14F-4D97-AF65-F5344CB8AC3E}">
        <p14:creationId xmlns:p14="http://schemas.microsoft.com/office/powerpoint/2010/main" val="3477192611"/>
      </p:ext>
    </p:extLst>
  </p:cSld>
  <p:clrMapOvr>
    <a:masterClrMapping/>
  </p:clrMapOvr>
  <p:transition xmlns:p14="http://schemas.microsoft.com/office/powerpoint/2010/mai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Kernel#eval</a:t>
            </a:r>
            <a:endParaRPr lang="en-US" dirty="0"/>
          </a:p>
        </p:txBody>
      </p:sp>
      <p:sp>
        <p:nvSpPr>
          <p:cNvPr id="3" name="Subtitle 2"/>
          <p:cNvSpPr>
            <a:spLocks noGrp="1"/>
          </p:cNvSpPr>
          <p:nvPr>
            <p:ph type="subTitle" idx="1"/>
          </p:nvPr>
        </p:nvSpPr>
        <p:spPr/>
        <p:txBody>
          <a:bodyPr/>
          <a:lstStyle/>
          <a:p>
            <a:r>
              <a:rPr lang="en-US" dirty="0"/>
              <a:t>The Kernel module is included by class Object, so its methods are available in every Ruby object</a:t>
            </a:r>
            <a:r>
              <a:rPr lang="en-US" dirty="0" smtClean="0"/>
              <a:t>.</a:t>
            </a:r>
          </a:p>
          <a:p>
            <a:endParaRPr lang="en-US" b="1" dirty="0"/>
          </a:p>
          <a:p>
            <a:r>
              <a:rPr lang="en-US" b="1" dirty="0" smtClean="0"/>
              <a:t>Evaluates </a:t>
            </a:r>
            <a:r>
              <a:rPr lang="en-US" b="1" dirty="0"/>
              <a:t>the Ruby expression(s) in string. </a:t>
            </a:r>
            <a:r>
              <a:rPr lang="en-US" dirty="0" smtClean="0">
                <a:solidFill>
                  <a:srgbClr val="878F94"/>
                </a:solidFill>
              </a:rPr>
              <a:t>If </a:t>
            </a:r>
            <a:r>
              <a:rPr lang="en-US" dirty="0">
                <a:solidFill>
                  <a:srgbClr val="878F94"/>
                </a:solidFill>
              </a:rPr>
              <a:t>binding is given, which must be a Binding object, the evaluation is performed in its context. If the optional filename and </a:t>
            </a:r>
            <a:r>
              <a:rPr lang="en-US" dirty="0" err="1">
                <a:solidFill>
                  <a:srgbClr val="878F94"/>
                </a:solidFill>
              </a:rPr>
              <a:t>lineno</a:t>
            </a:r>
            <a:r>
              <a:rPr lang="en-US" dirty="0">
                <a:solidFill>
                  <a:srgbClr val="878F94"/>
                </a:solidFill>
              </a:rPr>
              <a:t> parameters are present, they will be used when reporting syntax errors.</a:t>
            </a:r>
          </a:p>
        </p:txBody>
      </p:sp>
      <p:sp>
        <p:nvSpPr>
          <p:cNvPr id="4" name="TextBox 3"/>
          <p:cNvSpPr txBox="1"/>
          <p:nvPr/>
        </p:nvSpPr>
        <p:spPr bwMode="white">
          <a:xfrm>
            <a:off x="4811295" y="7112000"/>
            <a:ext cx="6633411" cy="914400"/>
          </a:xfrm>
          <a:prstGeom prst="rect">
            <a:avLst/>
          </a:prstGeom>
        </p:spPr>
        <p:txBody>
          <a:bodyPr vert="horz" wrap="none" lIns="91440" tIns="91440" rIns="91440" bIns="91440" rtlCol="0">
            <a:normAutofit/>
          </a:bodyPr>
          <a:lstStyle/>
          <a:p>
            <a:pPr algn="ctr"/>
            <a:r>
              <a:rPr lang="en-US" dirty="0"/>
              <a:t>http://</a:t>
            </a:r>
            <a:r>
              <a:rPr lang="en-US" dirty="0" err="1"/>
              <a:t>www.rubydoc.info</a:t>
            </a:r>
            <a:r>
              <a:rPr lang="en-US" dirty="0"/>
              <a:t>/</a:t>
            </a:r>
            <a:r>
              <a:rPr lang="en-US" dirty="0" err="1"/>
              <a:t>stdlib</a:t>
            </a:r>
            <a:r>
              <a:rPr lang="en-US" dirty="0"/>
              <a:t>/core/</a:t>
            </a:r>
            <a:r>
              <a:rPr lang="en-US" dirty="0" err="1"/>
              <a:t>Kernel#eval-instance_method</a:t>
            </a:r>
            <a:endParaRPr lang="en-US" dirty="0" smtClean="0"/>
          </a:p>
        </p:txBody>
      </p:sp>
    </p:spTree>
    <p:extLst>
      <p:ext uri="{BB962C8B-B14F-4D97-AF65-F5344CB8AC3E}">
        <p14:creationId xmlns:p14="http://schemas.microsoft.com/office/powerpoint/2010/main" val="3604834063"/>
      </p:ext>
    </p:extLst>
  </p:cSld>
  <p:clrMapOvr>
    <a:masterClrMapping/>
  </p:clrMapOvr>
  <p:transition xmlns:p14="http://schemas.microsoft.com/office/powerpoint/2010/mai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55673"/>
            <a:ext cx="14884400" cy="827654"/>
          </a:xfrm>
        </p:spPr>
        <p:txBody>
          <a:bodyPr>
            <a:normAutofit/>
          </a:bodyPr>
          <a:lstStyle/>
          <a:p>
            <a:r>
              <a:rPr lang="en-US" dirty="0" smtClean="0"/>
              <a:t>Second Feature: Core Resources</a:t>
            </a:r>
            <a:endParaRPr lang="en-US" dirty="0"/>
          </a:p>
        </p:txBody>
      </p:sp>
      <p:sp>
        <p:nvSpPr>
          <p:cNvPr id="4" name="Text Placeholder 3"/>
          <p:cNvSpPr>
            <a:spLocks noGrp="1"/>
          </p:cNvSpPr>
          <p:nvPr>
            <p:ph type="body" sz="quarter" idx="12"/>
          </p:nvPr>
        </p:nvSpPr>
        <p:spPr>
          <a:xfrm>
            <a:off x="650039" y="2539001"/>
            <a:ext cx="8465385" cy="5519149"/>
          </a:xfrm>
        </p:spPr>
        <p:txBody>
          <a:bodyPr/>
          <a:lstStyle/>
          <a:p>
            <a:pPr marL="457200" indent="-457200">
              <a:buFont typeface="Wingdings" charset="2"/>
              <a:buChar char="ü"/>
            </a:pPr>
            <a:r>
              <a:rPr lang="en-US" b="1" dirty="0" smtClean="0"/>
              <a:t>Load a Recipe File</a:t>
            </a:r>
          </a:p>
          <a:p>
            <a:pPr marL="457200" indent="-457200">
              <a:buFont typeface="Wingdings" charset="2"/>
              <a:buChar char="q"/>
            </a:pPr>
            <a:r>
              <a:rPr lang="en-US" b="1" dirty="0" smtClean="0"/>
              <a:t>Evaluate Core </a:t>
            </a:r>
            <a:r>
              <a:rPr lang="en-US" b="1" dirty="0" smtClean="0"/>
              <a:t>Resources</a:t>
            </a:r>
          </a:p>
          <a:p>
            <a:pPr marL="457200" indent="-457200">
              <a:buFont typeface="Wingdings" charset="2"/>
              <a:buChar char="q"/>
            </a:pPr>
            <a:r>
              <a:rPr lang="en-US" b="1" dirty="0" smtClean="0"/>
              <a:t>Evaluate Resource Blocks</a:t>
            </a:r>
          </a:p>
          <a:p>
            <a:pPr marL="457200" indent="-457200">
              <a:buFont typeface="Wingdings" charset="2"/>
              <a:buChar char="q"/>
            </a:pPr>
            <a:r>
              <a:rPr lang="en-US" b="1" dirty="0"/>
              <a:t>Questions</a:t>
            </a:r>
          </a:p>
          <a:p>
            <a:pPr marL="457200" indent="-457200">
              <a:buFont typeface="Wingdings" charset="2"/>
              <a:buChar char="q"/>
            </a:pPr>
            <a:r>
              <a:rPr lang="en-US" b="1" dirty="0"/>
              <a:t>Wrap-Up and Further </a:t>
            </a:r>
            <a:r>
              <a:rPr lang="en-US" b="1" dirty="0" smtClean="0"/>
              <a:t>Resources</a:t>
            </a:r>
            <a:endParaRPr lang="en-US" b="1" dirty="0" smtClean="0"/>
          </a:p>
          <a:p>
            <a:pPr marL="457200" indent="-457200">
              <a:buFont typeface="Wingdings" charset="2"/>
              <a:buChar char="q"/>
            </a:pPr>
            <a:endParaRPr lang="en-US" b="1" dirty="0" smtClean="0"/>
          </a:p>
        </p:txBody>
      </p:sp>
    </p:spTree>
    <p:extLst>
      <p:ext uri="{BB962C8B-B14F-4D97-AF65-F5344CB8AC3E}">
        <p14:creationId xmlns:p14="http://schemas.microsoft.com/office/powerpoint/2010/main" val="22050459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smtClean="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action :create</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end</a:t>
            </a:r>
          </a:p>
          <a:p>
            <a:endParaRPr lang="en-US" dirty="0" smtClean="0"/>
          </a:p>
        </p:txBody>
      </p:sp>
      <p:sp>
        <p:nvSpPr>
          <p:cNvPr id="4" name="TextBox 3"/>
          <p:cNvSpPr txBox="1"/>
          <p:nvPr/>
        </p:nvSpPr>
        <p:spPr bwMode="white">
          <a:xfrm>
            <a:off x="1671637" y="6662543"/>
            <a:ext cx="13711797"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7030A0"/>
                </a:solidFill>
              </a:rPr>
              <a:t>ACTION'd</a:t>
            </a:r>
            <a:r>
              <a:rPr lang="en-US" sz="3200" dirty="0"/>
              <a:t> with </a:t>
            </a:r>
            <a:r>
              <a:rPr lang="en-US" sz="3200" b="1" dirty="0" smtClean="0">
                <a:solidFill>
                  <a:schemeClr val="accent6"/>
                </a:solidFill>
              </a:rPr>
              <a:t>PROPERTIES</a:t>
            </a:r>
            <a:endParaRPr lang="en-US" sz="3200" b="1" dirty="0" smtClean="0">
              <a:solidFill>
                <a:schemeClr val="accent6"/>
              </a:solidFill>
            </a:endParaRPr>
          </a:p>
        </p:txBody>
      </p:sp>
    </p:spTree>
    <p:extLst>
      <p:ext uri="{BB962C8B-B14F-4D97-AF65-F5344CB8AC3E}">
        <p14:creationId xmlns:p14="http://schemas.microsoft.com/office/powerpoint/2010/main" val="2726283342"/>
      </p:ext>
    </p:extLst>
  </p:cSld>
  <p:clrMapOvr>
    <a:masterClrMapping/>
  </p:clrMapOvr>
  <p:transition xmlns:p14="http://schemas.microsoft.com/office/powerpoint/2010/mai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smtClean="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action :create</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end</a:t>
            </a:r>
          </a:p>
          <a:p>
            <a:endParaRPr lang="en-US" dirty="0" smtClean="0"/>
          </a:p>
        </p:txBody>
      </p:sp>
      <p:sp>
        <p:nvSpPr>
          <p:cNvPr id="4" name="TextBox 3"/>
          <p:cNvSpPr txBox="1"/>
          <p:nvPr/>
        </p:nvSpPr>
        <p:spPr bwMode="white">
          <a:xfrm>
            <a:off x="1671637" y="6662543"/>
            <a:ext cx="13711797"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7030A0"/>
                </a:solidFill>
              </a:rPr>
              <a:t>ACTION'd</a:t>
            </a:r>
            <a:r>
              <a:rPr lang="en-US" sz="3200" dirty="0"/>
              <a:t> with </a:t>
            </a:r>
            <a:r>
              <a:rPr lang="en-US" sz="3200" b="1" dirty="0" smtClean="0">
                <a:solidFill>
                  <a:schemeClr val="accent6"/>
                </a:solidFill>
              </a:rPr>
              <a:t>PROPERTIES</a:t>
            </a:r>
            <a:endParaRPr lang="en-US" sz="3200" b="1" dirty="0" smtClean="0">
              <a:solidFill>
                <a:schemeClr val="accent6"/>
              </a:solidFill>
            </a:endParaRPr>
          </a:p>
        </p:txBody>
      </p:sp>
      <p:cxnSp>
        <p:nvCxnSpPr>
          <p:cNvPr id="5" name="Straight Connector 4"/>
          <p:cNvCxnSpPr/>
          <p:nvPr/>
        </p:nvCxnSpPr>
        <p:spPr>
          <a:xfrm>
            <a:off x="1725426" y="3774584"/>
            <a:ext cx="883303"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p:nvCxnSpPr>
        <p:spPr>
          <a:xfrm>
            <a:off x="2098842" y="3769895"/>
            <a:ext cx="749768" cy="2922827"/>
          </a:xfrm>
          <a:prstGeom prst="line">
            <a:avLst/>
          </a:prstGeom>
          <a:ln>
            <a:solidFill>
              <a:schemeClr val="accent4"/>
            </a:solidFill>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8431476"/>
      </p:ext>
    </p:extLst>
  </p:cSld>
  <p:clrMapOvr>
    <a:masterClrMapping/>
  </p:clrMapOvr>
  <p:transition xmlns:p14="http://schemas.microsoft.com/office/powerpoint/2010/mai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330879"/>
          </a:xfrm>
        </p:spPr>
        <p:txBody>
          <a:bodyPr/>
          <a:lstStyle/>
          <a:p>
            <a:endParaRPr lang="en-US" sz="2800"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519093" y="1726227"/>
            <a:ext cx="6892517" cy="5169388"/>
          </a:xfrm>
          <a:prstGeom prst="rect">
            <a:avLst/>
          </a:prstGeom>
          <a:solidFill>
            <a:srgbClr val="FFFFFF">
              <a:shade val="85000"/>
            </a:srgbClr>
          </a:solidFill>
          <a:ln w="88900" cap="sq">
            <a:solidFill>
              <a:schemeClr val="accent1"/>
            </a:solidFill>
            <a:miter lim="800000"/>
          </a:ln>
          <a:effectLst>
            <a:outerShdw blurRad="50800" dist="762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
        <p:nvSpPr>
          <p:cNvPr id="4" name="TextBox 3"/>
          <p:cNvSpPr txBox="1"/>
          <p:nvPr/>
        </p:nvSpPr>
        <p:spPr bwMode="white">
          <a:xfrm>
            <a:off x="8952032" y="7172328"/>
            <a:ext cx="5806956" cy="685800"/>
          </a:xfrm>
          <a:prstGeom prst="rect">
            <a:avLst/>
          </a:prstGeom>
          <a:solidFill>
            <a:schemeClr val="accent1"/>
          </a:solidFill>
          <a:ln>
            <a:solidFill>
              <a:srgbClr val="C00000"/>
            </a:solidFill>
          </a:ln>
          <a:effectLst>
            <a:outerShdw blurRad="50800" dist="76200" dir="2700000" algn="tl" rotWithShape="0">
              <a:prstClr val="black">
                <a:alpha val="40000"/>
              </a:prstClr>
            </a:outerShdw>
          </a:effectLst>
        </p:spPr>
        <p:txBody>
          <a:bodyPr vert="horz" wrap="square" lIns="91440" tIns="91440" rIns="91440" bIns="91440" rtlCol="0">
            <a:noAutofit/>
          </a:bodyPr>
          <a:lstStyle/>
          <a:p>
            <a:pPr algn="ctr"/>
            <a:r>
              <a:rPr lang="en-US" sz="3200" dirty="0" err="1" smtClean="0">
                <a:solidFill>
                  <a:schemeClr val="bg1"/>
                </a:solidFill>
              </a:rPr>
              <a:t>Ceci</a:t>
            </a:r>
            <a:r>
              <a:rPr lang="en-US" sz="3200" dirty="0" smtClean="0">
                <a:solidFill>
                  <a:schemeClr val="bg1"/>
                </a:solidFill>
              </a:rPr>
              <a:t> </a:t>
            </a:r>
            <a:r>
              <a:rPr lang="en-US" sz="3200" dirty="0" err="1" smtClean="0">
                <a:solidFill>
                  <a:schemeClr val="bg1"/>
                </a:solidFill>
              </a:rPr>
              <a:t>n'est</a:t>
            </a:r>
            <a:r>
              <a:rPr lang="en-US" sz="3200" dirty="0" smtClean="0">
                <a:solidFill>
                  <a:schemeClr val="bg1"/>
                </a:solidFill>
              </a:rPr>
              <a:t> pas un </a:t>
            </a:r>
            <a:r>
              <a:rPr lang="en-US" sz="3200" dirty="0" err="1" smtClean="0">
                <a:solidFill>
                  <a:schemeClr val="bg1"/>
                </a:solidFill>
              </a:rPr>
              <a:t>entraîneur</a:t>
            </a:r>
            <a:endParaRPr lang="en-US" sz="3200" dirty="0" smtClean="0">
              <a:solidFill>
                <a:schemeClr val="bg1"/>
              </a:solidFill>
            </a:endParaRPr>
          </a:p>
        </p:txBody>
      </p:sp>
    </p:spTree>
    <p:extLst>
      <p:ext uri="{BB962C8B-B14F-4D97-AF65-F5344CB8AC3E}">
        <p14:creationId xmlns:p14="http://schemas.microsoft.com/office/powerpoint/2010/main" val="2884906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smtClean="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action :create</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end</a:t>
            </a:r>
          </a:p>
          <a:p>
            <a:endParaRPr lang="en-US" dirty="0" smtClean="0"/>
          </a:p>
        </p:txBody>
      </p:sp>
      <p:sp>
        <p:nvSpPr>
          <p:cNvPr id="4" name="TextBox 3"/>
          <p:cNvSpPr txBox="1"/>
          <p:nvPr/>
        </p:nvSpPr>
        <p:spPr bwMode="white">
          <a:xfrm>
            <a:off x="1671637" y="6662543"/>
            <a:ext cx="13711797"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7030A0"/>
                </a:solidFill>
              </a:rPr>
              <a:t>ACTION'd</a:t>
            </a:r>
            <a:r>
              <a:rPr lang="en-US" sz="3200" dirty="0"/>
              <a:t> with </a:t>
            </a:r>
            <a:r>
              <a:rPr lang="en-US" sz="3200" b="1" dirty="0" smtClean="0">
                <a:solidFill>
                  <a:schemeClr val="accent6"/>
                </a:solidFill>
              </a:rPr>
              <a:t>PROPERTIES</a:t>
            </a:r>
            <a:endParaRPr lang="en-US" sz="3200" b="1" dirty="0" smtClean="0">
              <a:solidFill>
                <a:schemeClr val="accent6"/>
              </a:solidFill>
            </a:endParaRPr>
          </a:p>
        </p:txBody>
      </p:sp>
      <p:cxnSp>
        <p:nvCxnSpPr>
          <p:cNvPr id="5" name="Straight Connector 4"/>
          <p:cNvCxnSpPr/>
          <p:nvPr/>
        </p:nvCxnSpPr>
        <p:spPr>
          <a:xfrm>
            <a:off x="1725426" y="3774584"/>
            <a:ext cx="883303"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6" name="Straight Connector 5"/>
          <p:cNvCxnSpPr/>
          <p:nvPr/>
        </p:nvCxnSpPr>
        <p:spPr>
          <a:xfrm>
            <a:off x="2899148" y="3774584"/>
            <a:ext cx="2425887"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3563471" y="3774584"/>
            <a:ext cx="2097165" cy="2843675"/>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5696830"/>
      </p:ext>
    </p:extLst>
  </p:cSld>
  <p:clrMapOvr>
    <a:masterClrMapping/>
  </p:clrMapOvr>
  <p:transition xmlns:p14="http://schemas.microsoft.com/office/powerpoint/2010/mai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smtClean="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action :create</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end</a:t>
            </a:r>
          </a:p>
          <a:p>
            <a:endParaRPr lang="en-US" dirty="0" smtClean="0"/>
          </a:p>
        </p:txBody>
      </p:sp>
      <p:sp>
        <p:nvSpPr>
          <p:cNvPr id="4" name="TextBox 3"/>
          <p:cNvSpPr txBox="1"/>
          <p:nvPr/>
        </p:nvSpPr>
        <p:spPr bwMode="white">
          <a:xfrm>
            <a:off x="1671637" y="6662543"/>
            <a:ext cx="13711797"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7030A0"/>
                </a:solidFill>
              </a:rPr>
              <a:t>ACTION'd</a:t>
            </a:r>
            <a:r>
              <a:rPr lang="en-US" sz="3200" dirty="0"/>
              <a:t> with </a:t>
            </a:r>
            <a:r>
              <a:rPr lang="en-US" sz="3200" b="1" dirty="0" smtClean="0">
                <a:solidFill>
                  <a:schemeClr val="accent6"/>
                </a:solidFill>
              </a:rPr>
              <a:t>PROPERTIES</a:t>
            </a:r>
            <a:endParaRPr lang="en-US" sz="3200" b="1" dirty="0" smtClean="0">
              <a:solidFill>
                <a:schemeClr val="accent6"/>
              </a:solidFill>
            </a:endParaRPr>
          </a:p>
        </p:txBody>
      </p:sp>
      <p:cxnSp>
        <p:nvCxnSpPr>
          <p:cNvPr id="5" name="Straight Connector 4"/>
          <p:cNvCxnSpPr/>
          <p:nvPr/>
        </p:nvCxnSpPr>
        <p:spPr>
          <a:xfrm>
            <a:off x="1725426" y="3774584"/>
            <a:ext cx="883303"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6" name="Straight Connector 5"/>
          <p:cNvCxnSpPr/>
          <p:nvPr/>
        </p:nvCxnSpPr>
        <p:spPr>
          <a:xfrm>
            <a:off x="2899148" y="3774584"/>
            <a:ext cx="2425887"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p:nvCxnSpPr>
        <p:spPr>
          <a:xfrm>
            <a:off x="2208945" y="4642765"/>
            <a:ext cx="2914384" cy="838"/>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4397188" y="4642765"/>
            <a:ext cx="4814047" cy="2019778"/>
          </a:xfrm>
          <a:prstGeom prst="line">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4643916"/>
      </p:ext>
    </p:extLst>
  </p:cSld>
  <p:clrMapOvr>
    <a:masterClrMapping/>
  </p:clrMapOvr>
  <p:transition xmlns:p14="http://schemas.microsoft.com/office/powerpoint/2010/mai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smtClean="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action :create</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end</a:t>
            </a:r>
          </a:p>
          <a:p>
            <a:endParaRPr lang="en-US" dirty="0" smtClean="0"/>
          </a:p>
        </p:txBody>
      </p:sp>
      <p:sp>
        <p:nvSpPr>
          <p:cNvPr id="4" name="TextBox 3"/>
          <p:cNvSpPr txBox="1"/>
          <p:nvPr/>
        </p:nvSpPr>
        <p:spPr bwMode="white">
          <a:xfrm>
            <a:off x="1671637" y="6662543"/>
            <a:ext cx="13711797"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7030A0"/>
                </a:solidFill>
              </a:rPr>
              <a:t>ACTION'd</a:t>
            </a:r>
            <a:r>
              <a:rPr lang="en-US" sz="3200" dirty="0"/>
              <a:t> with </a:t>
            </a:r>
            <a:r>
              <a:rPr lang="en-US" sz="3200" b="1" dirty="0" smtClean="0">
                <a:solidFill>
                  <a:schemeClr val="accent6"/>
                </a:solidFill>
              </a:rPr>
              <a:t>PROPERTIES</a:t>
            </a:r>
            <a:endParaRPr lang="en-US" sz="3200" b="1" dirty="0" smtClean="0">
              <a:solidFill>
                <a:schemeClr val="accent6"/>
              </a:solidFill>
            </a:endParaRPr>
          </a:p>
        </p:txBody>
      </p:sp>
      <p:cxnSp>
        <p:nvCxnSpPr>
          <p:cNvPr id="5" name="Straight Connector 4"/>
          <p:cNvCxnSpPr/>
          <p:nvPr/>
        </p:nvCxnSpPr>
        <p:spPr>
          <a:xfrm>
            <a:off x="1725426" y="3774584"/>
            <a:ext cx="883303"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6" name="Straight Connector 5"/>
          <p:cNvCxnSpPr/>
          <p:nvPr/>
        </p:nvCxnSpPr>
        <p:spPr>
          <a:xfrm>
            <a:off x="2899148" y="3774584"/>
            <a:ext cx="2425887"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2195499" y="4181197"/>
            <a:ext cx="4770077" cy="838"/>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p:nvCxnSpPr>
        <p:spPr>
          <a:xfrm>
            <a:off x="2208945" y="4642765"/>
            <a:ext cx="2914384" cy="838"/>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5526741" y="4181197"/>
            <a:ext cx="6669741" cy="2481346"/>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67032218"/>
      </p:ext>
    </p:extLst>
  </p:cSld>
  <p:clrMapOvr>
    <a:masterClrMapping/>
  </p:clrMapOvr>
  <p:transition xmlns:p14="http://schemas.microsoft.com/office/powerpoint/2010/mai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A Ruby Method with One Parameter</a:t>
            </a:r>
            <a:endParaRPr lang="en-US" sz="5400" dirty="0"/>
          </a:p>
        </p:txBody>
      </p:sp>
      <p:sp>
        <p:nvSpPr>
          <p:cNvPr id="3" name="Subtitle 2"/>
          <p:cNvSpPr>
            <a:spLocks noGrp="1"/>
          </p:cNvSpPr>
          <p:nvPr>
            <p:ph type="subTitle" idx="1"/>
          </p:nvPr>
        </p:nvSpPr>
        <p:spPr/>
        <p:txBody>
          <a:bodyPr/>
          <a:lstStyle/>
          <a:p>
            <a:r>
              <a:rPr lang="en-US" b="1" dirty="0" err="1" smtClean="0">
                <a:solidFill>
                  <a:schemeClr val="tx1"/>
                </a:solidFill>
                <a:latin typeface="Courier New" panose="02070309020205020404" pitchFamily="49" charset="0"/>
                <a:cs typeface="Courier New" panose="02070309020205020404" pitchFamily="49" charset="0"/>
              </a:rPr>
              <a:t>def</a:t>
            </a:r>
            <a:r>
              <a:rPr lang="en-US" b="1" dirty="0" smtClean="0">
                <a:solidFill>
                  <a:schemeClr val="tx1"/>
                </a:solidFill>
                <a:latin typeface="Courier New" panose="02070309020205020404" pitchFamily="49" charset="0"/>
                <a:cs typeface="Courier New" panose="02070309020205020404" pitchFamily="49" charset="0"/>
              </a:rPr>
              <a:t> </a:t>
            </a:r>
            <a:r>
              <a:rPr lang="en-US" b="1" dirty="0" smtClean="0">
                <a:solidFill>
                  <a:schemeClr val="accent6"/>
                </a:solidFill>
                <a:latin typeface="Courier New" panose="02070309020205020404" pitchFamily="49" charset="0"/>
                <a:cs typeface="Courier New" panose="02070309020205020404" pitchFamily="49" charset="0"/>
              </a:rPr>
              <a:t>file</a:t>
            </a:r>
            <a:r>
              <a:rPr lang="en-US" b="1" dirty="0" smtClean="0">
                <a:latin typeface="Courier New" panose="02070309020205020404" pitchFamily="49" charset="0"/>
                <a:cs typeface="Courier New" panose="02070309020205020404" pitchFamily="49" charset="0"/>
              </a:rPr>
              <a:t>(</a:t>
            </a:r>
            <a:r>
              <a:rPr lang="en-US" b="1" dirty="0" smtClean="0">
                <a:solidFill>
                  <a:schemeClr val="accent4"/>
                </a:solidFill>
                <a:latin typeface="Courier New" panose="02070309020205020404" pitchFamily="49" charset="0"/>
                <a:cs typeface="Courier New" panose="02070309020205020404" pitchFamily="49" charset="0"/>
              </a:rPr>
              <a:t>name</a:t>
            </a:r>
            <a:r>
              <a:rPr lang="en-US" b="1" dirty="0" smtClean="0">
                <a:latin typeface="Courier New" panose="02070309020205020404" pitchFamily="49" charset="0"/>
                <a:cs typeface="Courier New" panose="02070309020205020404" pitchFamily="49" charset="0"/>
              </a:rPr>
              <a:t>)</a:t>
            </a:r>
          </a:p>
          <a:p>
            <a:r>
              <a:rPr lang="en-US" b="1" dirty="0" smtClean="0">
                <a:latin typeface="Courier New" panose="02070309020205020404" pitchFamily="49" charset="0"/>
                <a:cs typeface="Courier New" panose="02070309020205020404" pitchFamily="49" charset="0"/>
              </a:rPr>
              <a:t>  </a:t>
            </a:r>
            <a:r>
              <a:rPr lang="en-US" b="1" i="1" dirty="0" smtClean="0">
                <a:solidFill>
                  <a:schemeClr val="bg1">
                    <a:lumMod val="65000"/>
                  </a:schemeClr>
                </a:solidFill>
                <a:latin typeface="Courier New" panose="02070309020205020404" pitchFamily="49" charset="0"/>
                <a:cs typeface="Courier New" panose="02070309020205020404" pitchFamily="49" charset="0"/>
              </a:rPr>
              <a:t># contents of method</a:t>
            </a:r>
          </a:p>
          <a:p>
            <a:r>
              <a:rPr lang="en-US" b="1" dirty="0" smtClean="0">
                <a:solidFill>
                  <a:schemeClr val="tx1"/>
                </a:solidFill>
                <a:latin typeface="Courier New" panose="02070309020205020404" pitchFamily="49" charset="0"/>
                <a:cs typeface="Courier New" panose="02070309020205020404" pitchFamily="49" charset="0"/>
              </a:rPr>
              <a:t>end</a:t>
            </a:r>
            <a:endParaRPr lang="en-US" dirty="0">
              <a:solidFill>
                <a:schemeClr val="tx1"/>
              </a:solidFill>
            </a:endParaRPr>
          </a:p>
        </p:txBody>
      </p:sp>
      <p:sp>
        <p:nvSpPr>
          <p:cNvPr id="4" name="TextBox 3"/>
          <p:cNvSpPr txBox="1"/>
          <p:nvPr/>
        </p:nvSpPr>
        <p:spPr bwMode="white">
          <a:xfrm>
            <a:off x="1671638" y="6844553"/>
            <a:ext cx="12319000" cy="914400"/>
          </a:xfrm>
          <a:prstGeom prst="rect">
            <a:avLst/>
          </a:prstGeom>
        </p:spPr>
        <p:txBody>
          <a:bodyPr vert="horz" wrap="none" lIns="91440" tIns="91440" rIns="91440" bIns="91440" rtlCol="0">
            <a:normAutofit/>
          </a:bodyPr>
          <a:lstStyle/>
          <a:p>
            <a:r>
              <a:rPr lang="en-US" sz="3200" dirty="0" smtClean="0"/>
              <a:t>The method named </a:t>
            </a:r>
            <a:r>
              <a:rPr lang="en-US" sz="3200" dirty="0" smtClean="0">
                <a:solidFill>
                  <a:schemeClr val="accent6"/>
                </a:solidFill>
              </a:rPr>
              <a:t>'file' </a:t>
            </a:r>
            <a:r>
              <a:rPr lang="en-US" sz="3200" dirty="0" smtClean="0"/>
              <a:t>has a single parameter named </a:t>
            </a:r>
            <a:r>
              <a:rPr lang="en-US" sz="3200" dirty="0" smtClean="0">
                <a:solidFill>
                  <a:schemeClr val="accent4"/>
                </a:solidFill>
              </a:rPr>
              <a:t>'name'</a:t>
            </a:r>
            <a:r>
              <a:rPr lang="en-US" sz="3200" dirty="0" smtClean="0"/>
              <a:t>.</a:t>
            </a:r>
          </a:p>
        </p:txBody>
      </p:sp>
    </p:spTree>
    <p:extLst>
      <p:ext uri="{BB962C8B-B14F-4D97-AF65-F5344CB8AC3E}">
        <p14:creationId xmlns:p14="http://schemas.microsoft.com/office/powerpoint/2010/main" val="1419091121"/>
      </p:ext>
    </p:extLst>
  </p:cSld>
  <p:clrMapOvr>
    <a:masterClrMapping/>
  </p:clrMapOvr>
  <p:transition xmlns:p14="http://schemas.microsoft.com/office/powerpoint/2010/mai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55673"/>
            <a:ext cx="14884400" cy="827654"/>
          </a:xfrm>
        </p:spPr>
        <p:txBody>
          <a:bodyPr>
            <a:normAutofit/>
          </a:bodyPr>
          <a:lstStyle/>
          <a:p>
            <a:r>
              <a:rPr lang="en-US" dirty="0" smtClean="0"/>
              <a:t>Third Feature: Resource Blocks</a:t>
            </a:r>
            <a:endParaRPr lang="en-US" dirty="0"/>
          </a:p>
        </p:txBody>
      </p:sp>
      <p:sp>
        <p:nvSpPr>
          <p:cNvPr id="4" name="Text Placeholder 3"/>
          <p:cNvSpPr>
            <a:spLocks noGrp="1"/>
          </p:cNvSpPr>
          <p:nvPr>
            <p:ph type="body" sz="quarter" idx="12"/>
          </p:nvPr>
        </p:nvSpPr>
        <p:spPr>
          <a:xfrm>
            <a:off x="650039" y="2539001"/>
            <a:ext cx="8465385" cy="5519149"/>
          </a:xfrm>
        </p:spPr>
        <p:txBody>
          <a:bodyPr/>
          <a:lstStyle/>
          <a:p>
            <a:pPr marL="457200" indent="-457200">
              <a:buFont typeface="Wingdings" charset="2"/>
              <a:buChar char="ü"/>
            </a:pPr>
            <a:r>
              <a:rPr lang="en-US" b="1" dirty="0" smtClean="0"/>
              <a:t>Load a Recipe File</a:t>
            </a:r>
          </a:p>
          <a:p>
            <a:pPr marL="457200" indent="-457200">
              <a:buFont typeface="Wingdings" charset="2"/>
              <a:buChar char="ü"/>
            </a:pPr>
            <a:r>
              <a:rPr lang="en-US" b="1" dirty="0" smtClean="0"/>
              <a:t>Evaluate Core </a:t>
            </a:r>
            <a:r>
              <a:rPr lang="en-US" b="1" dirty="0" smtClean="0"/>
              <a:t>Resources</a:t>
            </a:r>
          </a:p>
          <a:p>
            <a:pPr marL="457200" indent="-457200">
              <a:buFont typeface="Wingdings" charset="2"/>
              <a:buChar char="q"/>
            </a:pPr>
            <a:r>
              <a:rPr lang="en-US" b="1" dirty="0" smtClean="0"/>
              <a:t>Evaluate Resource Blocks</a:t>
            </a:r>
          </a:p>
          <a:p>
            <a:pPr marL="457200" indent="-457200">
              <a:buFont typeface="Wingdings" charset="2"/>
              <a:buChar char="q"/>
            </a:pPr>
            <a:r>
              <a:rPr lang="en-US" b="1" dirty="0"/>
              <a:t>Questions</a:t>
            </a:r>
          </a:p>
          <a:p>
            <a:pPr marL="457200" indent="-457200">
              <a:buFont typeface="Wingdings" charset="2"/>
              <a:buChar char="q"/>
            </a:pPr>
            <a:r>
              <a:rPr lang="en-US" b="1" dirty="0"/>
              <a:t>Wrap-Up and Further </a:t>
            </a:r>
            <a:r>
              <a:rPr lang="en-US" b="1" dirty="0" smtClean="0"/>
              <a:t>Resources</a:t>
            </a:r>
            <a:endParaRPr lang="en-US" b="1" dirty="0" smtClean="0"/>
          </a:p>
          <a:p>
            <a:pPr marL="457200" indent="-457200">
              <a:buFont typeface="Wingdings" charset="2"/>
              <a:buChar char="q"/>
            </a:pPr>
            <a:endParaRPr lang="en-US" b="1" dirty="0" smtClean="0"/>
          </a:p>
        </p:txBody>
      </p:sp>
    </p:spTree>
    <p:extLst>
      <p:ext uri="{BB962C8B-B14F-4D97-AF65-F5344CB8AC3E}">
        <p14:creationId xmlns:p14="http://schemas.microsoft.com/office/powerpoint/2010/main" val="9415951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smtClean="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action :create</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end</a:t>
            </a:r>
          </a:p>
          <a:p>
            <a:endParaRPr lang="en-US" dirty="0" smtClean="0"/>
          </a:p>
        </p:txBody>
      </p:sp>
      <p:sp>
        <p:nvSpPr>
          <p:cNvPr id="4" name="TextBox 3"/>
          <p:cNvSpPr txBox="1"/>
          <p:nvPr/>
        </p:nvSpPr>
        <p:spPr bwMode="white">
          <a:xfrm>
            <a:off x="1671637" y="6662543"/>
            <a:ext cx="13711797"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7030A0"/>
                </a:solidFill>
              </a:rPr>
              <a:t>ACTION'd</a:t>
            </a:r>
            <a:r>
              <a:rPr lang="en-US" sz="3200" dirty="0"/>
              <a:t> with </a:t>
            </a:r>
            <a:r>
              <a:rPr lang="en-US" sz="3200" b="1" dirty="0" smtClean="0">
                <a:solidFill>
                  <a:schemeClr val="accent6"/>
                </a:solidFill>
              </a:rPr>
              <a:t>PROPERTIES</a:t>
            </a:r>
            <a:endParaRPr lang="en-US" sz="3200" b="1" dirty="0" smtClean="0">
              <a:solidFill>
                <a:schemeClr val="accent6"/>
              </a:solidFill>
            </a:endParaRPr>
          </a:p>
        </p:txBody>
      </p:sp>
    </p:spTree>
    <p:extLst>
      <p:ext uri="{BB962C8B-B14F-4D97-AF65-F5344CB8AC3E}">
        <p14:creationId xmlns:p14="http://schemas.microsoft.com/office/powerpoint/2010/main" val="330282137"/>
      </p:ext>
    </p:extLst>
  </p:cSld>
  <p:clrMapOvr>
    <a:masterClrMapping/>
  </p:clrMapOvr>
  <p:transition xmlns:p14="http://schemas.microsoft.com/office/powerpoint/2010/mai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Blocks in Ruby</a:t>
            </a:r>
            <a:endParaRPr lang="en-US" dirty="0"/>
          </a:p>
        </p:txBody>
      </p:sp>
      <p:sp>
        <p:nvSpPr>
          <p:cNvPr id="3" name="Subtitle 2"/>
          <p:cNvSpPr>
            <a:spLocks noGrp="1"/>
          </p:cNvSpPr>
          <p:nvPr>
            <p:ph type="subTitle" idx="1"/>
          </p:nvPr>
        </p:nvSpPr>
        <p:spPr/>
        <p:txBody>
          <a:bodyPr/>
          <a:lstStyle/>
          <a:p>
            <a:r>
              <a:rPr lang="en-US" dirty="0" smtClean="0"/>
              <a:t>Think of it as a way to pass code you can execute instead of a </a:t>
            </a:r>
            <a:r>
              <a:rPr lang="en-US" dirty="0" smtClean="0"/>
              <a:t>value.</a:t>
            </a:r>
          </a:p>
          <a:p>
            <a:endParaRPr lang="en-US" dirty="0"/>
          </a:p>
          <a:p>
            <a:r>
              <a:rPr lang="en-US" dirty="0" smtClean="0"/>
              <a:t>Some </a:t>
            </a:r>
            <a:r>
              <a:rPr lang="en-US" dirty="0" smtClean="0"/>
              <a:t>people might call them anonymous functions. This is because blocks have code that they execute but </a:t>
            </a:r>
            <a:r>
              <a:rPr lang="en-US" dirty="0" smtClean="0"/>
              <a:t>have not been </a:t>
            </a:r>
            <a:r>
              <a:rPr lang="en-US" dirty="0" smtClean="0"/>
              <a:t>given a name.</a:t>
            </a:r>
            <a:endParaRPr lang="en-US" dirty="0"/>
          </a:p>
        </p:txBody>
      </p:sp>
    </p:spTree>
    <p:extLst>
      <p:ext uri="{BB962C8B-B14F-4D97-AF65-F5344CB8AC3E}">
        <p14:creationId xmlns:p14="http://schemas.microsoft.com/office/powerpoint/2010/main" val="2410970664"/>
      </p:ext>
    </p:extLst>
  </p:cSld>
  <p:clrMapOvr>
    <a:masterClrMapping/>
  </p:clrMapOvr>
  <p:transition xmlns:p14="http://schemas.microsoft.com/office/powerpoint/2010/mai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A Ruby Method Always has a Block</a:t>
            </a:r>
            <a:endParaRPr lang="en-US" sz="5400" dirty="0"/>
          </a:p>
        </p:txBody>
      </p:sp>
      <p:sp>
        <p:nvSpPr>
          <p:cNvPr id="3" name="Subtitle 2"/>
          <p:cNvSpPr>
            <a:spLocks noGrp="1"/>
          </p:cNvSpPr>
          <p:nvPr>
            <p:ph type="subTitle" idx="1"/>
          </p:nvPr>
        </p:nvSpPr>
        <p:spPr/>
        <p:txBody>
          <a:bodyPr/>
          <a:lstStyle/>
          <a:p>
            <a:r>
              <a:rPr lang="en-US" b="1" dirty="0" err="1" smtClean="0">
                <a:solidFill>
                  <a:schemeClr val="tx1"/>
                </a:solidFill>
                <a:latin typeface="Courier New" panose="02070309020205020404" pitchFamily="49" charset="0"/>
                <a:cs typeface="Courier New" panose="02070309020205020404" pitchFamily="49" charset="0"/>
              </a:rPr>
              <a:t>def</a:t>
            </a:r>
            <a:r>
              <a:rPr lang="en-US" b="1" dirty="0" smtClean="0">
                <a:solidFill>
                  <a:schemeClr val="tx1"/>
                </a:solidFill>
                <a:latin typeface="Courier New" panose="02070309020205020404" pitchFamily="49" charset="0"/>
                <a:cs typeface="Courier New" panose="02070309020205020404" pitchFamily="49" charset="0"/>
              </a:rPr>
              <a:t> </a:t>
            </a:r>
            <a:r>
              <a:rPr lang="en-US" b="1" dirty="0" smtClean="0">
                <a:solidFill>
                  <a:schemeClr val="accent6"/>
                </a:solidFill>
                <a:latin typeface="Courier New" panose="02070309020205020404" pitchFamily="49" charset="0"/>
                <a:cs typeface="Courier New" panose="02070309020205020404" pitchFamily="49" charset="0"/>
              </a:rPr>
              <a:t>file</a:t>
            </a:r>
            <a:r>
              <a:rPr lang="en-US" b="1" dirty="0" smtClean="0">
                <a:latin typeface="Courier New" panose="02070309020205020404" pitchFamily="49" charset="0"/>
                <a:cs typeface="Courier New" panose="02070309020205020404" pitchFamily="49" charset="0"/>
              </a:rPr>
              <a:t>(</a:t>
            </a:r>
            <a:r>
              <a:rPr lang="en-US" b="1" dirty="0" err="1" smtClean="0">
                <a:solidFill>
                  <a:schemeClr val="accent4"/>
                </a:solidFill>
                <a:latin typeface="Courier New" panose="02070309020205020404" pitchFamily="49" charset="0"/>
                <a:cs typeface="Courier New" panose="02070309020205020404" pitchFamily="49" charset="0"/>
              </a:rPr>
              <a:t>name,</a:t>
            </a:r>
            <a:r>
              <a:rPr lang="en-US" b="1" dirty="0" err="1" smtClean="0">
                <a:solidFill>
                  <a:schemeClr val="accent5"/>
                </a:solidFill>
                <a:latin typeface="Courier New" panose="02070309020205020404" pitchFamily="49" charset="0"/>
                <a:cs typeface="Courier New" panose="02070309020205020404" pitchFamily="49" charset="0"/>
              </a:rPr>
              <a:t>&amp;block</a:t>
            </a:r>
            <a:r>
              <a:rPr lang="en-US" b="1" dirty="0" smtClean="0">
                <a:latin typeface="Courier New" panose="02070309020205020404" pitchFamily="49" charset="0"/>
                <a:cs typeface="Courier New" panose="02070309020205020404" pitchFamily="49" charset="0"/>
              </a:rPr>
              <a:t>)</a:t>
            </a:r>
          </a:p>
          <a:p>
            <a:r>
              <a:rPr lang="en-US" b="1" dirty="0" smtClean="0">
                <a:latin typeface="Courier New" panose="02070309020205020404" pitchFamily="49" charset="0"/>
                <a:cs typeface="Courier New" panose="02070309020205020404" pitchFamily="49" charset="0"/>
              </a:rPr>
              <a:t>  </a:t>
            </a:r>
            <a:r>
              <a:rPr lang="en-US" b="1" i="1" dirty="0" smtClean="0">
                <a:solidFill>
                  <a:schemeClr val="bg1">
                    <a:lumMod val="65000"/>
                  </a:schemeClr>
                </a:solidFill>
                <a:latin typeface="Courier New" panose="02070309020205020404" pitchFamily="49" charset="0"/>
                <a:cs typeface="Courier New" panose="02070309020205020404" pitchFamily="49" charset="0"/>
              </a:rPr>
              <a:t># contents of method</a:t>
            </a:r>
          </a:p>
          <a:p>
            <a:r>
              <a:rPr lang="en-US" b="1" dirty="0" smtClean="0">
                <a:solidFill>
                  <a:schemeClr val="tx1"/>
                </a:solidFill>
                <a:latin typeface="Courier New" panose="02070309020205020404" pitchFamily="49" charset="0"/>
                <a:cs typeface="Courier New" panose="02070309020205020404" pitchFamily="49" charset="0"/>
              </a:rPr>
              <a:t>end</a:t>
            </a:r>
            <a:endParaRPr lang="en-US" dirty="0">
              <a:solidFill>
                <a:schemeClr val="tx1"/>
              </a:solidFill>
            </a:endParaRPr>
          </a:p>
        </p:txBody>
      </p:sp>
      <p:sp>
        <p:nvSpPr>
          <p:cNvPr id="4" name="TextBox 3"/>
          <p:cNvSpPr txBox="1"/>
          <p:nvPr/>
        </p:nvSpPr>
        <p:spPr bwMode="white">
          <a:xfrm>
            <a:off x="1671638" y="6400800"/>
            <a:ext cx="12319000" cy="1653987"/>
          </a:xfrm>
          <a:prstGeom prst="rect">
            <a:avLst/>
          </a:prstGeom>
          <a:solidFill>
            <a:schemeClr val="tx1">
              <a:alpha val="15000"/>
            </a:schemeClr>
          </a:solidFill>
        </p:spPr>
        <p:txBody>
          <a:bodyPr vert="horz" wrap="square" lIns="91440" tIns="91440" rIns="91440" bIns="91440" rtlCol="0">
            <a:normAutofit/>
          </a:bodyPr>
          <a:lstStyle/>
          <a:p>
            <a:r>
              <a:rPr lang="en-US" sz="3200" dirty="0" smtClean="0"/>
              <a:t>The method named </a:t>
            </a:r>
            <a:r>
              <a:rPr lang="en-US" sz="3200" dirty="0" smtClean="0">
                <a:solidFill>
                  <a:schemeClr val="accent6"/>
                </a:solidFill>
              </a:rPr>
              <a:t>'file' </a:t>
            </a:r>
            <a:r>
              <a:rPr lang="en-US" sz="3200" dirty="0" smtClean="0"/>
              <a:t>has a single parameter named </a:t>
            </a:r>
            <a:r>
              <a:rPr lang="en-US" sz="3200" dirty="0" smtClean="0">
                <a:solidFill>
                  <a:schemeClr val="accent4"/>
                </a:solidFill>
              </a:rPr>
              <a:t>'name'</a:t>
            </a:r>
            <a:r>
              <a:rPr lang="en-US" sz="3200" dirty="0"/>
              <a:t> </a:t>
            </a:r>
            <a:r>
              <a:rPr lang="en-US" sz="3200" dirty="0" smtClean="0"/>
              <a:t>and explicitly names the block </a:t>
            </a:r>
            <a:r>
              <a:rPr lang="en-US" sz="3200" dirty="0" smtClean="0">
                <a:solidFill>
                  <a:schemeClr val="accent5"/>
                </a:solidFill>
              </a:rPr>
              <a:t>'block'</a:t>
            </a:r>
            <a:r>
              <a:rPr lang="en-US" sz="3200" dirty="0" smtClean="0"/>
              <a:t>. (The &amp; in front is a way to grab that block).</a:t>
            </a:r>
          </a:p>
        </p:txBody>
      </p:sp>
    </p:spTree>
    <p:extLst>
      <p:ext uri="{BB962C8B-B14F-4D97-AF65-F5344CB8AC3E}">
        <p14:creationId xmlns:p14="http://schemas.microsoft.com/office/powerpoint/2010/main" val="160189692"/>
      </p:ext>
    </p:extLst>
  </p:cSld>
  <p:clrMapOvr>
    <a:masterClrMapping/>
  </p:clrMapOvr>
  <p:transition xmlns:p14="http://schemas.microsoft.com/office/powerpoint/2010/mai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A Ruby Method Always has a Block</a:t>
            </a:r>
            <a:endParaRPr lang="en-US" sz="5400" dirty="0"/>
          </a:p>
        </p:txBody>
      </p:sp>
      <p:sp>
        <p:nvSpPr>
          <p:cNvPr id="3" name="Subtitle 2"/>
          <p:cNvSpPr>
            <a:spLocks noGrp="1"/>
          </p:cNvSpPr>
          <p:nvPr>
            <p:ph type="subTitle" idx="1"/>
          </p:nvPr>
        </p:nvSpPr>
        <p:spPr/>
        <p:txBody>
          <a:bodyPr/>
          <a:lstStyle/>
          <a:p>
            <a:r>
              <a:rPr lang="en-US" b="1" dirty="0" err="1" smtClean="0">
                <a:solidFill>
                  <a:schemeClr val="tx1"/>
                </a:solidFill>
                <a:latin typeface="Courier New" panose="02070309020205020404" pitchFamily="49" charset="0"/>
                <a:cs typeface="Courier New" panose="02070309020205020404" pitchFamily="49" charset="0"/>
              </a:rPr>
              <a:t>def</a:t>
            </a:r>
            <a:r>
              <a:rPr lang="en-US" b="1" dirty="0" smtClean="0">
                <a:solidFill>
                  <a:schemeClr val="tx1"/>
                </a:solidFill>
                <a:latin typeface="Courier New" panose="02070309020205020404" pitchFamily="49" charset="0"/>
                <a:cs typeface="Courier New" panose="02070309020205020404" pitchFamily="49" charset="0"/>
              </a:rPr>
              <a:t> </a:t>
            </a:r>
            <a:r>
              <a:rPr lang="en-US" b="1" dirty="0" smtClean="0">
                <a:solidFill>
                  <a:schemeClr val="accent6"/>
                </a:solidFill>
                <a:latin typeface="Courier New" panose="02070309020205020404" pitchFamily="49" charset="0"/>
                <a:cs typeface="Courier New" panose="02070309020205020404" pitchFamily="49" charset="0"/>
              </a:rPr>
              <a:t>file</a:t>
            </a:r>
            <a:r>
              <a:rPr lang="en-US" b="1" dirty="0" smtClean="0">
                <a:latin typeface="Courier New" panose="02070309020205020404" pitchFamily="49" charset="0"/>
                <a:cs typeface="Courier New" panose="02070309020205020404" pitchFamily="49" charset="0"/>
              </a:rPr>
              <a:t>(</a:t>
            </a:r>
            <a:r>
              <a:rPr lang="en-US" b="1" dirty="0" err="1" smtClean="0">
                <a:solidFill>
                  <a:schemeClr val="accent4"/>
                </a:solidFill>
                <a:latin typeface="Courier New" panose="02070309020205020404" pitchFamily="49" charset="0"/>
                <a:cs typeface="Courier New" panose="02070309020205020404" pitchFamily="49" charset="0"/>
              </a:rPr>
              <a:t>name,</a:t>
            </a:r>
            <a:r>
              <a:rPr lang="en-US" b="1" dirty="0" err="1" smtClean="0">
                <a:solidFill>
                  <a:schemeClr val="accent5"/>
                </a:solidFill>
                <a:latin typeface="Courier New" panose="02070309020205020404" pitchFamily="49" charset="0"/>
                <a:cs typeface="Courier New" panose="02070309020205020404" pitchFamily="49" charset="0"/>
              </a:rPr>
              <a:t>&amp;block</a:t>
            </a:r>
            <a:r>
              <a:rPr lang="en-US" b="1" dirty="0" smtClean="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t>
            </a:r>
            <a:r>
              <a:rPr lang="en-US" b="1" i="1" dirty="0" smtClean="0">
                <a:solidFill>
                  <a:schemeClr val="bg1">
                    <a:lumMod val="65000"/>
                  </a:schemeClr>
                </a:solidFill>
                <a:latin typeface="Courier New" panose="02070309020205020404" pitchFamily="49" charset="0"/>
                <a:cs typeface="Courier New" panose="02070309020205020404" pitchFamily="49" charset="0"/>
              </a:rPr>
              <a:t># invoking the block with the explicit name</a:t>
            </a:r>
          </a:p>
          <a:p>
            <a:r>
              <a:rPr lang="en-US" b="1" dirty="0" smtClean="0">
                <a:solidFill>
                  <a:schemeClr val="accent5"/>
                </a:solidFill>
                <a:latin typeface="Courier New" panose="02070309020205020404" pitchFamily="49" charset="0"/>
                <a:cs typeface="Courier New" panose="02070309020205020404" pitchFamily="49" charset="0"/>
              </a:rPr>
              <a:t>  </a:t>
            </a:r>
            <a:r>
              <a:rPr lang="en-US" b="1" dirty="0" err="1" smtClean="0">
                <a:solidFill>
                  <a:schemeClr val="accent5"/>
                </a:solidFill>
                <a:latin typeface="Courier New" panose="02070309020205020404" pitchFamily="49" charset="0"/>
                <a:cs typeface="Courier New" panose="02070309020205020404" pitchFamily="49" charset="0"/>
              </a:rPr>
              <a:t>block.call</a:t>
            </a:r>
            <a:endParaRPr lang="en-US" b="1" dirty="0" smtClean="0">
              <a:solidFill>
                <a:schemeClr val="accent5"/>
              </a:solidFill>
              <a:latin typeface="Courier New" panose="02070309020205020404" pitchFamily="49" charset="0"/>
              <a:cs typeface="Courier New" panose="02070309020205020404" pitchFamily="49" charset="0"/>
            </a:endParaRPr>
          </a:p>
          <a:p>
            <a:r>
              <a:rPr lang="en-US" b="1" i="1" dirty="0">
                <a:solidFill>
                  <a:schemeClr val="bg1">
                    <a:lumMod val="65000"/>
                  </a:schemeClr>
                </a:solidFill>
                <a:latin typeface="Courier New" panose="02070309020205020404" pitchFamily="49" charset="0"/>
                <a:cs typeface="Courier New" panose="02070309020205020404" pitchFamily="49" charset="0"/>
              </a:rPr>
              <a:t> </a:t>
            </a:r>
            <a:r>
              <a:rPr lang="en-US" b="1" i="1" dirty="0" smtClean="0">
                <a:solidFill>
                  <a:schemeClr val="bg1">
                    <a:lumMod val="65000"/>
                  </a:schemeClr>
                </a:solidFill>
                <a:latin typeface="Courier New" panose="02070309020205020404" pitchFamily="49" charset="0"/>
                <a:cs typeface="Courier New" panose="02070309020205020404" pitchFamily="49" charset="0"/>
              </a:rPr>
              <a:t> # </a:t>
            </a:r>
            <a:r>
              <a:rPr lang="en-US" b="1" i="1" dirty="0" smtClean="0">
                <a:solidFill>
                  <a:schemeClr val="bg1">
                    <a:lumMod val="65000"/>
                  </a:schemeClr>
                </a:solidFill>
                <a:latin typeface="Courier New" panose="02070309020205020404" pitchFamily="49" charset="0"/>
                <a:cs typeface="Courier New" panose="02070309020205020404" pitchFamily="49" charset="0"/>
              </a:rPr>
              <a:t>invoking the block with the implicit name</a:t>
            </a:r>
            <a:endParaRPr lang="en-US" b="1" i="1" dirty="0" smtClean="0">
              <a:solidFill>
                <a:schemeClr val="bg1">
                  <a:lumMod val="65000"/>
                </a:schemeClr>
              </a:solidFill>
              <a:latin typeface="Courier New" panose="02070309020205020404" pitchFamily="49" charset="0"/>
              <a:cs typeface="Courier New" panose="02070309020205020404" pitchFamily="49" charset="0"/>
            </a:endParaRPr>
          </a:p>
          <a:p>
            <a:r>
              <a:rPr lang="en-US" b="1" dirty="0">
                <a:solidFill>
                  <a:schemeClr val="accent5"/>
                </a:solidFill>
                <a:latin typeface="Courier New" panose="02070309020205020404" pitchFamily="49" charset="0"/>
                <a:cs typeface="Courier New" panose="02070309020205020404" pitchFamily="49" charset="0"/>
              </a:rPr>
              <a:t> </a:t>
            </a:r>
            <a:r>
              <a:rPr lang="en-US" b="1" dirty="0" smtClean="0">
                <a:solidFill>
                  <a:schemeClr val="accent5"/>
                </a:solidFill>
                <a:latin typeface="Courier New" panose="02070309020205020404" pitchFamily="49" charset="0"/>
                <a:cs typeface="Courier New" panose="02070309020205020404" pitchFamily="49" charset="0"/>
              </a:rPr>
              <a:t> </a:t>
            </a:r>
            <a:r>
              <a:rPr lang="en-US" b="1" dirty="0" smtClean="0">
                <a:solidFill>
                  <a:schemeClr val="tx1"/>
                </a:solidFill>
                <a:latin typeface="Courier New" panose="02070309020205020404" pitchFamily="49" charset="0"/>
                <a:cs typeface="Courier New" panose="02070309020205020404" pitchFamily="49" charset="0"/>
              </a:rPr>
              <a:t>yield if </a:t>
            </a:r>
            <a:r>
              <a:rPr lang="en-US" b="1" dirty="0" err="1" smtClean="0">
                <a:solidFill>
                  <a:schemeClr val="tx1"/>
                </a:solidFill>
                <a:latin typeface="Courier New" panose="02070309020205020404" pitchFamily="49" charset="0"/>
                <a:cs typeface="Courier New" panose="02070309020205020404" pitchFamily="49" charset="0"/>
              </a:rPr>
              <a:t>block_given</a:t>
            </a:r>
            <a:r>
              <a:rPr lang="en-US" b="1" dirty="0" smtClean="0">
                <a:solidFill>
                  <a:schemeClr val="tx1"/>
                </a:solidFill>
                <a:latin typeface="Courier New" panose="02070309020205020404" pitchFamily="49" charset="0"/>
                <a:cs typeface="Courier New" panose="02070309020205020404" pitchFamily="49" charset="0"/>
              </a:rPr>
              <a:t>?</a:t>
            </a:r>
          </a:p>
          <a:p>
            <a:r>
              <a:rPr lang="en-US" b="1" dirty="0" smtClean="0">
                <a:solidFill>
                  <a:schemeClr val="tx1"/>
                </a:solidFill>
                <a:latin typeface="Courier New" panose="02070309020205020404" pitchFamily="49" charset="0"/>
                <a:cs typeface="Courier New" panose="02070309020205020404" pitchFamily="49" charset="0"/>
              </a:rPr>
              <a:t>end</a:t>
            </a:r>
            <a:endParaRPr lang="en-US" dirty="0">
              <a:solidFill>
                <a:schemeClr val="tx1"/>
              </a:solidFill>
            </a:endParaRPr>
          </a:p>
        </p:txBody>
      </p:sp>
      <p:sp>
        <p:nvSpPr>
          <p:cNvPr id="4" name="TextBox 3"/>
          <p:cNvSpPr txBox="1"/>
          <p:nvPr/>
        </p:nvSpPr>
        <p:spPr bwMode="white">
          <a:xfrm>
            <a:off x="1671638" y="6844552"/>
            <a:ext cx="12319000" cy="1210235"/>
          </a:xfrm>
          <a:prstGeom prst="rect">
            <a:avLst/>
          </a:prstGeom>
          <a:solidFill>
            <a:schemeClr val="tx1">
              <a:alpha val="15000"/>
            </a:schemeClr>
          </a:solidFill>
        </p:spPr>
        <p:txBody>
          <a:bodyPr vert="horz" wrap="square" lIns="91440" tIns="91440" rIns="91440" bIns="91440" rtlCol="0">
            <a:normAutofit/>
          </a:bodyPr>
          <a:lstStyle/>
          <a:p>
            <a:r>
              <a:rPr lang="en-US" sz="3200" dirty="0" smtClean="0"/>
              <a:t>A block can be invoked with the explicit name or with the implicit block syntax.</a:t>
            </a:r>
          </a:p>
        </p:txBody>
      </p:sp>
    </p:spTree>
    <p:extLst>
      <p:ext uri="{BB962C8B-B14F-4D97-AF65-F5344CB8AC3E}">
        <p14:creationId xmlns:p14="http://schemas.microsoft.com/office/powerpoint/2010/main" val="4103615784"/>
      </p:ext>
    </p:extLst>
  </p:cSld>
  <p:clrMapOvr>
    <a:masterClrMapping/>
  </p:clrMapOvr>
  <p:transition xmlns:p14="http://schemas.microsoft.com/office/powerpoint/2010/mai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Passed Blocks Become </a:t>
            </a:r>
            <a:r>
              <a:rPr lang="en-US" dirty="0" err="1" smtClean="0"/>
              <a:t>Procs</a:t>
            </a:r>
            <a:endParaRPr lang="en-US" dirty="0"/>
          </a:p>
        </p:txBody>
      </p:sp>
      <p:sp>
        <p:nvSpPr>
          <p:cNvPr id="3" name="Subtitle 2"/>
          <p:cNvSpPr>
            <a:spLocks noGrp="1"/>
          </p:cNvSpPr>
          <p:nvPr>
            <p:ph type="subTitle" idx="1"/>
          </p:nvPr>
        </p:nvSpPr>
        <p:spPr/>
        <p:txBody>
          <a:bodyPr/>
          <a:lstStyle/>
          <a:p>
            <a:r>
              <a:rPr lang="en-US" b="1" dirty="0" err="1"/>
              <a:t>Proc</a:t>
            </a:r>
            <a:r>
              <a:rPr lang="en-US" dirty="0"/>
              <a:t> objects are </a:t>
            </a:r>
            <a:r>
              <a:rPr lang="en-US" u="sng" dirty="0"/>
              <a:t>blocks</a:t>
            </a:r>
            <a:r>
              <a:rPr lang="en-US" dirty="0"/>
              <a:t> of code that have been bound to a set of local variables. Once bound, the code may be called in different contexts and still access those variables.</a:t>
            </a:r>
          </a:p>
        </p:txBody>
      </p:sp>
      <p:sp>
        <p:nvSpPr>
          <p:cNvPr id="4" name="TextBox 3"/>
          <p:cNvSpPr txBox="1"/>
          <p:nvPr/>
        </p:nvSpPr>
        <p:spPr bwMode="white">
          <a:xfrm>
            <a:off x="5682083" y="6952130"/>
            <a:ext cx="4298109" cy="914400"/>
          </a:xfrm>
          <a:prstGeom prst="rect">
            <a:avLst/>
          </a:prstGeom>
        </p:spPr>
        <p:txBody>
          <a:bodyPr vert="horz" wrap="none" lIns="91440" tIns="91440" rIns="91440" bIns="91440" rtlCol="0">
            <a:normAutofit/>
          </a:bodyPr>
          <a:lstStyle/>
          <a:p>
            <a:pPr algn="ctr"/>
            <a:r>
              <a:rPr lang="en-US" dirty="0" err="1" smtClean="0"/>
              <a:t>rubydoc.info</a:t>
            </a:r>
            <a:r>
              <a:rPr lang="en-US" dirty="0" smtClean="0"/>
              <a:t>/</a:t>
            </a:r>
            <a:r>
              <a:rPr lang="en-US" dirty="0" err="1" smtClean="0"/>
              <a:t>stdlib</a:t>
            </a:r>
            <a:r>
              <a:rPr lang="en-US" dirty="0" smtClean="0"/>
              <a:t>/core/</a:t>
            </a:r>
            <a:r>
              <a:rPr lang="en-US" dirty="0" err="1" smtClean="0"/>
              <a:t>Proc</a:t>
            </a:r>
            <a:endParaRPr lang="en-US" dirty="0" smtClean="0"/>
          </a:p>
        </p:txBody>
      </p:sp>
    </p:spTree>
    <p:extLst>
      <p:ext uri="{BB962C8B-B14F-4D97-AF65-F5344CB8AC3E}">
        <p14:creationId xmlns:p14="http://schemas.microsoft.com/office/powerpoint/2010/main" val="301881903"/>
      </p:ext>
    </p:extLst>
  </p:cSld>
  <p:clrMapOvr>
    <a:masterClrMapping/>
  </p:clrMapOvr>
  <p:transition xmlns:p14="http://schemas.microsoft.com/office/powerpoint/2010/mai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 Think You Are ...</a:t>
            </a:r>
            <a:endParaRPr lang="en-US" dirty="0"/>
          </a:p>
        </p:txBody>
      </p:sp>
      <p:sp>
        <p:nvSpPr>
          <p:cNvPr id="3" name="Text Placeholder 2"/>
          <p:cNvSpPr>
            <a:spLocks noGrp="1"/>
          </p:cNvSpPr>
          <p:nvPr>
            <p:ph type="body" sz="quarter" idx="12"/>
          </p:nvPr>
        </p:nvSpPr>
        <p:spPr>
          <a:xfrm>
            <a:off x="1214438" y="2425541"/>
            <a:ext cx="14130337" cy="2109941"/>
          </a:xfrm>
        </p:spPr>
        <p:txBody>
          <a:bodyPr/>
          <a:lstStyle/>
          <a:p>
            <a:pPr marL="457200" indent="-457200">
              <a:buFont typeface="Wingdings" charset="2"/>
              <a:buChar char="Ø"/>
            </a:pPr>
            <a:r>
              <a:rPr lang="en-US" sz="2800" dirty="0" smtClean="0"/>
              <a:t>Write cookbook recipes and define attributes</a:t>
            </a:r>
          </a:p>
          <a:p>
            <a:pPr marL="457200" indent="-457200">
              <a:buFont typeface="Wingdings" charset="2"/>
              <a:buChar char="Ø"/>
            </a:pPr>
            <a:r>
              <a:rPr lang="en-US" sz="2800" dirty="0" smtClean="0"/>
              <a:t>Curious about Ruby || Frustrated with Ruby</a:t>
            </a:r>
          </a:p>
          <a:p>
            <a:pPr marL="457200" indent="-457200">
              <a:buFont typeface="Wingdings" charset="2"/>
              <a:buChar char="Ø"/>
            </a:pPr>
            <a:r>
              <a:rPr lang="en-US" sz="2800" dirty="0"/>
              <a:t>Understanding of some programming concepts (e.g. variables, functions/methods) </a:t>
            </a:r>
            <a:endParaRPr lang="en-US" sz="2800" dirty="0" smtClean="0"/>
          </a:p>
          <a:p>
            <a:pPr marL="457200" indent="-457200">
              <a:buFont typeface="Wingdings" charset="2"/>
              <a:buChar char="Ø"/>
            </a:pPr>
            <a:endParaRPr lang="en-US" sz="2800" dirty="0" smtClean="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3600" i="1" dirty="0" smtClean="0">
                <a:solidFill>
                  <a:schemeClr val="tx1">
                    <a:lumMod val="60000"/>
                    <a:lumOff val="40000"/>
                  </a:schemeClr>
                </a:solidFill>
              </a:rPr>
              <a:t>Chef Cookbook Author</a:t>
            </a:r>
          </a:p>
        </p:txBody>
      </p:sp>
      <p:pic>
        <p:nvPicPr>
          <p:cNvPr id="4" name="Picture 3"/>
          <p:cNvPicPr>
            <a:picLocks noChangeAspect="1"/>
          </p:cNvPicPr>
          <p:nvPr/>
        </p:nvPicPr>
        <p:blipFill>
          <a:blip r:embed="rId3"/>
          <a:stretch>
            <a:fillRect/>
          </a:stretch>
        </p:blipFill>
        <p:spPr>
          <a:xfrm>
            <a:off x="117510" y="4541483"/>
            <a:ext cx="3490397" cy="3490397"/>
          </a:xfrm>
          <a:prstGeom prst="rect">
            <a:avLst/>
          </a:prstGeom>
        </p:spPr>
      </p:pic>
      <p:pic>
        <p:nvPicPr>
          <p:cNvPr id="5" name="Picture 4"/>
          <p:cNvPicPr>
            <a:picLocks noChangeAspect="1"/>
          </p:cNvPicPr>
          <p:nvPr/>
        </p:nvPicPr>
        <p:blipFill>
          <a:blip r:embed="rId4"/>
          <a:stretch>
            <a:fillRect/>
          </a:stretch>
        </p:blipFill>
        <p:spPr>
          <a:xfrm>
            <a:off x="3501065" y="4539491"/>
            <a:ext cx="5851055" cy="3494380"/>
          </a:xfrm>
          <a:prstGeom prst="rect">
            <a:avLst/>
          </a:prstGeom>
        </p:spPr>
      </p:pic>
      <p:pic>
        <p:nvPicPr>
          <p:cNvPr id="8" name="Picture 7"/>
          <p:cNvPicPr>
            <a:picLocks noChangeAspect="1"/>
          </p:cNvPicPr>
          <p:nvPr/>
        </p:nvPicPr>
        <p:blipFill>
          <a:blip r:embed="rId5"/>
          <a:stretch>
            <a:fillRect/>
          </a:stretch>
        </p:blipFill>
        <p:spPr>
          <a:xfrm>
            <a:off x="9371599"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55673"/>
            <a:ext cx="14884400" cy="827654"/>
          </a:xfrm>
        </p:spPr>
        <p:txBody>
          <a:bodyPr>
            <a:normAutofit/>
          </a:bodyPr>
          <a:lstStyle/>
          <a:p>
            <a:r>
              <a:rPr lang="en-US" dirty="0" smtClean="0"/>
              <a:t>Discussion and Questions</a:t>
            </a:r>
            <a:endParaRPr lang="en-US" dirty="0"/>
          </a:p>
        </p:txBody>
      </p:sp>
      <p:sp>
        <p:nvSpPr>
          <p:cNvPr id="4" name="Text Placeholder 3"/>
          <p:cNvSpPr>
            <a:spLocks noGrp="1"/>
          </p:cNvSpPr>
          <p:nvPr>
            <p:ph type="body" sz="quarter" idx="12"/>
          </p:nvPr>
        </p:nvSpPr>
        <p:spPr>
          <a:xfrm>
            <a:off x="650039" y="2539001"/>
            <a:ext cx="8465385" cy="5519149"/>
          </a:xfrm>
        </p:spPr>
        <p:txBody>
          <a:bodyPr/>
          <a:lstStyle/>
          <a:p>
            <a:pPr marL="457200" indent="-457200">
              <a:buFont typeface="Wingdings" charset="2"/>
              <a:buChar char="ü"/>
            </a:pPr>
            <a:r>
              <a:rPr lang="en-US" b="1" dirty="0" smtClean="0"/>
              <a:t>Load a Recipe File</a:t>
            </a:r>
          </a:p>
          <a:p>
            <a:pPr marL="457200" indent="-457200">
              <a:buFont typeface="Wingdings" charset="2"/>
              <a:buChar char="ü"/>
            </a:pPr>
            <a:r>
              <a:rPr lang="en-US" b="1" dirty="0" smtClean="0"/>
              <a:t>Evaluate Core </a:t>
            </a:r>
            <a:r>
              <a:rPr lang="en-US" b="1" dirty="0" smtClean="0"/>
              <a:t>Resources</a:t>
            </a:r>
          </a:p>
          <a:p>
            <a:pPr marL="457200" indent="-457200">
              <a:buFont typeface="Wingdings" charset="2"/>
              <a:buChar char="ü"/>
            </a:pPr>
            <a:r>
              <a:rPr lang="en-US" b="1" dirty="0" smtClean="0"/>
              <a:t>Evaluate Resource Blocks</a:t>
            </a:r>
          </a:p>
          <a:p>
            <a:pPr marL="457200" indent="-457200">
              <a:buFont typeface="Wingdings" charset="2"/>
              <a:buChar char="q"/>
            </a:pPr>
            <a:r>
              <a:rPr lang="en-US" b="1" dirty="0" smtClean="0"/>
              <a:t>Questions</a:t>
            </a:r>
          </a:p>
          <a:p>
            <a:pPr marL="457200" indent="-457200">
              <a:buFont typeface="Wingdings" charset="2"/>
              <a:buChar char="q"/>
            </a:pPr>
            <a:r>
              <a:rPr lang="en-US" b="1" dirty="0" smtClean="0"/>
              <a:t>Wrap-Up and Further Resources</a:t>
            </a:r>
          </a:p>
        </p:txBody>
      </p:sp>
    </p:spTree>
    <p:extLst>
      <p:ext uri="{BB962C8B-B14F-4D97-AF65-F5344CB8AC3E}">
        <p14:creationId xmlns:p14="http://schemas.microsoft.com/office/powerpoint/2010/main" val="38917127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Know What You Think</a:t>
            </a:r>
            <a:endParaRPr lang="en-US" dirty="0"/>
          </a:p>
        </p:txBody>
      </p:sp>
      <p:sp>
        <p:nvSpPr>
          <p:cNvPr id="3" name="Text Placeholder 2"/>
          <p:cNvSpPr>
            <a:spLocks noGrp="1"/>
          </p:cNvSpPr>
          <p:nvPr>
            <p:ph type="body" sz="quarter" idx="12"/>
          </p:nvPr>
        </p:nvSpPr>
        <p:spPr>
          <a:xfrm>
            <a:off x="650040" y="1856198"/>
            <a:ext cx="7825220" cy="5345953"/>
          </a:xfrm>
        </p:spPr>
        <p:txBody>
          <a:bodyPr/>
          <a:lstStyle/>
          <a:p>
            <a:r>
              <a:rPr lang="en-US" dirty="0"/>
              <a:t>Email me at </a:t>
            </a:r>
            <a:r>
              <a:rPr lang="en-US" b="1" dirty="0" err="1"/>
              <a:t>franklin@chef.io</a:t>
            </a:r>
            <a:endParaRPr lang="en-US" b="1" dirty="0"/>
          </a:p>
          <a:p>
            <a:endParaRPr lang="en-US" dirty="0" smtClean="0"/>
          </a:p>
          <a:p>
            <a:r>
              <a:rPr lang="en-US" b="1" dirty="0" smtClean="0"/>
              <a:t>"Rate This"</a:t>
            </a:r>
            <a:r>
              <a:rPr lang="en-US" dirty="0" smtClean="0"/>
              <a:t> presentation to leave your feedback and help me do my work better.</a:t>
            </a:r>
          </a:p>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625384" y="1294654"/>
            <a:ext cx="6919416" cy="6469040"/>
          </a:xfrm>
          <a:prstGeom prst="rect">
            <a:avLst/>
          </a:prstGeom>
        </p:spPr>
      </p:pic>
    </p:spTree>
    <p:extLst>
      <p:ext uri="{BB962C8B-B14F-4D97-AF65-F5344CB8AC3E}">
        <p14:creationId xmlns:p14="http://schemas.microsoft.com/office/powerpoint/2010/main" val="32661565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I answer for you?</a:t>
            </a:r>
            <a:endParaRPr lang="en-US" dirty="0"/>
          </a:p>
        </p:txBody>
      </p:sp>
    </p:spTree>
    <p:extLst>
      <p:ext uri="{BB962C8B-B14F-4D97-AF65-F5344CB8AC3E}">
        <p14:creationId xmlns:p14="http://schemas.microsoft.com/office/powerpoint/2010/main" val="19057488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Load a Recipe File</a:t>
            </a:r>
          </a:p>
          <a:p>
            <a:pPr marL="457200" indent="-457200">
              <a:buFont typeface="Wingdings" charset="2"/>
              <a:buChar char="ü"/>
            </a:pPr>
            <a:r>
              <a:rPr lang="en-US" b="1" dirty="0"/>
              <a:t>Evaluate Core Resources</a:t>
            </a:r>
          </a:p>
          <a:p>
            <a:pPr marL="457200" indent="-457200">
              <a:buFont typeface="Wingdings" charset="2"/>
              <a:buChar char="ü"/>
            </a:pPr>
            <a:r>
              <a:rPr lang="en-US" b="1" dirty="0"/>
              <a:t>Evaluate Resource Blocks</a:t>
            </a:r>
          </a:p>
          <a:p>
            <a:pPr marL="457200" indent="-457200">
              <a:buFont typeface="Wingdings" charset="2"/>
              <a:buChar char="ü"/>
            </a:pPr>
            <a:r>
              <a:rPr lang="en-US" b="1" dirty="0"/>
              <a:t>Questions</a:t>
            </a:r>
          </a:p>
          <a:p>
            <a:pPr marL="457200" indent="-457200">
              <a:buFont typeface="Wingdings" charset="2"/>
              <a:buChar char="q"/>
            </a:pPr>
            <a:r>
              <a:rPr lang="en-US" b="1" dirty="0"/>
              <a:t>Wrap-Up and Further Resources</a:t>
            </a:r>
          </a:p>
        </p:txBody>
      </p:sp>
    </p:spTree>
    <p:extLst>
      <p:ext uri="{BB962C8B-B14F-4D97-AF65-F5344CB8AC3E}">
        <p14:creationId xmlns:p14="http://schemas.microsoft.com/office/powerpoint/2010/main" val="5770842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BrightTALK</a:t>
            </a:r>
            <a:r>
              <a:rPr lang="en-US" dirty="0" smtClean="0"/>
              <a:t> Attachments</a:t>
            </a:r>
            <a:endParaRPr lang="en-US" dirty="0"/>
          </a:p>
        </p:txBody>
      </p:sp>
      <p:sp>
        <p:nvSpPr>
          <p:cNvPr id="3" name="Text Placeholder 2"/>
          <p:cNvSpPr>
            <a:spLocks noGrp="1"/>
          </p:cNvSpPr>
          <p:nvPr>
            <p:ph type="body" sz="quarter" idx="12"/>
          </p:nvPr>
        </p:nvSpPr>
        <p:spPr>
          <a:xfrm>
            <a:off x="650040" y="1856198"/>
            <a:ext cx="7825220" cy="5345953"/>
          </a:xfrm>
        </p:spPr>
        <p:txBody>
          <a:bodyPr/>
          <a:lstStyle/>
          <a:p>
            <a:pPr>
              <a:lnSpc>
                <a:spcPct val="150000"/>
              </a:lnSpc>
            </a:pPr>
            <a:r>
              <a:rPr lang="en-US" dirty="0" smtClean="0"/>
              <a:t>All of the resources I am going to provide you can be found under </a:t>
            </a:r>
            <a:r>
              <a:rPr lang="en-US" b="1" dirty="0"/>
              <a:t>"</a:t>
            </a:r>
            <a:r>
              <a:rPr lang="en-US" b="1" dirty="0" smtClean="0"/>
              <a:t>Attachments"</a:t>
            </a:r>
            <a:r>
              <a:rPr lang="en-US" dirty="0" smtClean="0"/>
              <a:t>.</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625384" y="1615451"/>
            <a:ext cx="6919415" cy="5827445"/>
          </a:xfrm>
          <a:prstGeom prst="rect">
            <a:avLst/>
          </a:prstGeom>
        </p:spPr>
      </p:pic>
    </p:spTree>
    <p:extLst>
      <p:ext uri="{BB962C8B-B14F-4D97-AF65-F5344CB8AC3E}">
        <p14:creationId xmlns:p14="http://schemas.microsoft.com/office/powerpoint/2010/main" val="12546005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a:t>
            </a:r>
            <a:r>
              <a:rPr lang="en-US" dirty="0" err="1" smtClean="0"/>
              <a:t>xercism.io</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83705" y="2278505"/>
            <a:ext cx="4586990" cy="4586990"/>
          </a:xfrm>
          <a:prstGeom prst="rect">
            <a:avLst/>
          </a:prstGeom>
        </p:spPr>
      </p:pic>
      <p:sp>
        <p:nvSpPr>
          <p:cNvPr id="8" name="TextBox 7"/>
          <p:cNvSpPr txBox="1"/>
          <p:nvPr/>
        </p:nvSpPr>
        <p:spPr bwMode="white">
          <a:xfrm>
            <a:off x="3292986" y="7143732"/>
            <a:ext cx="9568428" cy="914400"/>
          </a:xfrm>
          <a:prstGeom prst="rect">
            <a:avLst/>
          </a:prstGeom>
        </p:spPr>
        <p:txBody>
          <a:bodyPr vert="horz" wrap="none" lIns="91440" tIns="91440" rIns="91440" bIns="91440" rtlCol="0">
            <a:normAutofit/>
          </a:bodyPr>
          <a:lstStyle/>
          <a:p>
            <a:pPr algn="ctr"/>
            <a:r>
              <a:rPr lang="en-US" sz="3600" b="1" dirty="0"/>
              <a:t>Level up your programming </a:t>
            </a:r>
            <a:r>
              <a:rPr lang="en-US" sz="3600" b="1" dirty="0" smtClean="0"/>
              <a:t>skills</a:t>
            </a:r>
            <a:endParaRPr lang="en-US" sz="3600" b="1" dirty="0"/>
          </a:p>
        </p:txBody>
      </p:sp>
    </p:spTree>
    <p:extLst>
      <p:ext uri="{BB962C8B-B14F-4D97-AF65-F5344CB8AC3E}">
        <p14:creationId xmlns:p14="http://schemas.microsoft.com/office/powerpoint/2010/main" val="30562838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42880"/>
          <a:stretch/>
        </p:blipFill>
        <p:spPr>
          <a:xfrm>
            <a:off x="2803014" y="1285314"/>
            <a:ext cx="10649973" cy="5223062"/>
          </a:xfrm>
          <a:prstGeom prst="rect">
            <a:avLst/>
          </a:prstGeom>
        </p:spPr>
      </p:pic>
      <p:sp>
        <p:nvSpPr>
          <p:cNvPr id="2" name="Title 1"/>
          <p:cNvSpPr>
            <a:spLocks noGrp="1"/>
          </p:cNvSpPr>
          <p:nvPr>
            <p:ph type="title"/>
          </p:nvPr>
        </p:nvSpPr>
        <p:spPr/>
        <p:txBody>
          <a:bodyPr/>
          <a:lstStyle/>
          <a:p>
            <a:r>
              <a:rPr lang="en-US" dirty="0" smtClean="0"/>
              <a:t>Ruby Documentation</a:t>
            </a:r>
            <a:endParaRPr lang="en-US" dirty="0"/>
          </a:p>
        </p:txBody>
      </p:sp>
      <p:sp>
        <p:nvSpPr>
          <p:cNvPr id="3" name="Rectangle 2"/>
          <p:cNvSpPr/>
          <p:nvPr/>
        </p:nvSpPr>
        <p:spPr>
          <a:xfrm>
            <a:off x="4014854" y="6790831"/>
            <a:ext cx="8226291" cy="1015663"/>
          </a:xfrm>
          <a:prstGeom prst="rect">
            <a:avLst/>
          </a:prstGeom>
        </p:spPr>
        <p:txBody>
          <a:bodyPr wrap="none">
            <a:spAutoFit/>
          </a:bodyPr>
          <a:lstStyle/>
          <a:p>
            <a:pPr algn="ctr"/>
            <a:r>
              <a:rPr lang="en-US" sz="6000" dirty="0" err="1" smtClean="0"/>
              <a:t>www.rubydoc.info</a:t>
            </a:r>
            <a:r>
              <a:rPr lang="en-US" sz="6000" dirty="0" smtClean="0"/>
              <a:t>/</a:t>
            </a:r>
            <a:r>
              <a:rPr lang="en-US" sz="6000" dirty="0" err="1" smtClean="0"/>
              <a:t>stdlib</a:t>
            </a:r>
            <a:endParaRPr lang="en-US" sz="6000" dirty="0"/>
          </a:p>
        </p:txBody>
      </p:sp>
    </p:spTree>
    <p:extLst>
      <p:ext uri="{BB962C8B-B14F-4D97-AF65-F5344CB8AC3E}">
        <p14:creationId xmlns:p14="http://schemas.microsoft.com/office/powerpoint/2010/main" val="3416391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Metaprogramming</a:t>
            </a:r>
            <a:r>
              <a:rPr lang="en-US" dirty="0" smtClean="0"/>
              <a:t> Ruby 2</a:t>
            </a:r>
            <a:endParaRPr lang="en-US" dirty="0"/>
          </a:p>
        </p:txBody>
      </p:sp>
      <p:sp>
        <p:nvSpPr>
          <p:cNvPr id="3" name="Rectangle 2"/>
          <p:cNvSpPr/>
          <p:nvPr/>
        </p:nvSpPr>
        <p:spPr>
          <a:xfrm>
            <a:off x="600137" y="6790831"/>
            <a:ext cx="15055725" cy="830997"/>
          </a:xfrm>
          <a:prstGeom prst="rect">
            <a:avLst/>
          </a:prstGeom>
        </p:spPr>
        <p:txBody>
          <a:bodyPr wrap="none">
            <a:spAutoFit/>
          </a:bodyPr>
          <a:lstStyle/>
          <a:p>
            <a:pPr algn="ctr"/>
            <a:r>
              <a:rPr lang="en-US" sz="4800" dirty="0" err="1" smtClean="0"/>
              <a:t>pragprog.com</a:t>
            </a:r>
            <a:r>
              <a:rPr lang="en-US" sz="4800" dirty="0" smtClean="0"/>
              <a:t>/book/ppmetr2/metaprogramming-ruby-2</a:t>
            </a:r>
            <a:endParaRPr lang="en-US" sz="4800" dirty="0"/>
          </a:p>
        </p:txBody>
      </p:sp>
      <p:pic>
        <p:nvPicPr>
          <p:cNvPr id="5" name="Picture 4"/>
          <p:cNvPicPr>
            <a:picLocks noChangeAspect="1"/>
          </p:cNvPicPr>
          <p:nvPr/>
        </p:nvPicPr>
        <p:blipFill rotWithShape="1">
          <a:blip r:embed="rId2"/>
          <a:srcRect r="28736"/>
          <a:stretch/>
        </p:blipFill>
        <p:spPr>
          <a:xfrm>
            <a:off x="6170331" y="1603530"/>
            <a:ext cx="3915336" cy="47172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07497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Terminal</a:t>
            </a:r>
            <a:endParaRPr lang="en-US" dirty="0"/>
          </a:p>
        </p:txBody>
      </p:sp>
      <p:sp>
        <p:nvSpPr>
          <p:cNvPr id="3" name="Text Placeholder 2"/>
          <p:cNvSpPr>
            <a:spLocks noGrp="1"/>
          </p:cNvSpPr>
          <p:nvPr>
            <p:ph type="body" sz="quarter" idx="12"/>
          </p:nvPr>
        </p:nvSpPr>
        <p:spPr>
          <a:xfrm>
            <a:off x="650040" y="1856198"/>
            <a:ext cx="6275693" cy="5345953"/>
          </a:xfrm>
        </p:spPr>
        <p:txBody>
          <a:bodyPr/>
          <a:lstStyle/>
          <a:p>
            <a:r>
              <a:rPr lang="en-US" sz="4400" dirty="0" smtClean="0"/>
              <a:t>Mac OSX</a:t>
            </a:r>
          </a:p>
          <a:p>
            <a:r>
              <a:rPr lang="en-US" sz="4400" dirty="0" smtClean="0"/>
              <a:t>iTerm2</a:t>
            </a:r>
          </a:p>
          <a:p>
            <a:r>
              <a:rPr lang="en-US" sz="4400" dirty="0" smtClean="0"/>
              <a:t>Oh My </a:t>
            </a:r>
            <a:r>
              <a:rPr lang="en-US" sz="4400" dirty="0" err="1" smtClean="0"/>
              <a:t>Zsh</a:t>
            </a:r>
            <a:endParaRPr lang="en-US" sz="4400" dirty="0" smtClean="0"/>
          </a:p>
          <a:p>
            <a:r>
              <a:rPr lang="en-US" sz="4400" dirty="0" err="1" smtClean="0"/>
              <a:t>Agnoster</a:t>
            </a:r>
            <a:r>
              <a:rPr lang="en-US" sz="4400" dirty="0" smtClean="0"/>
              <a:t> Theme</a:t>
            </a:r>
          </a:p>
          <a:p>
            <a:r>
              <a:rPr lang="en-US" sz="4400" dirty="0" err="1" smtClean="0"/>
              <a:t>Powerline</a:t>
            </a:r>
            <a:r>
              <a:rPr lang="en-US" sz="4400" dirty="0" smtClean="0"/>
              <a:t> Patched Font</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17833" y="1856198"/>
            <a:ext cx="8326967" cy="5109532"/>
          </a:xfrm>
          <a:prstGeom prst="rect">
            <a:avLst/>
          </a:prstGeom>
        </p:spPr>
      </p:pic>
    </p:spTree>
    <p:extLst>
      <p:ext uri="{BB962C8B-B14F-4D97-AF65-F5344CB8AC3E}">
        <p14:creationId xmlns:p14="http://schemas.microsoft.com/office/powerpoint/2010/main" val="15843451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Load a Recipe File</a:t>
            </a:r>
          </a:p>
          <a:p>
            <a:pPr marL="457200" indent="-457200">
              <a:buFont typeface="Wingdings" charset="2"/>
              <a:buChar char="ü"/>
            </a:pPr>
            <a:r>
              <a:rPr lang="en-US" b="1" dirty="0"/>
              <a:t>Evaluate Core Resources</a:t>
            </a:r>
          </a:p>
          <a:p>
            <a:pPr marL="457200" indent="-457200">
              <a:buFont typeface="Wingdings" charset="2"/>
              <a:buChar char="ü"/>
            </a:pPr>
            <a:r>
              <a:rPr lang="en-US" b="1" dirty="0"/>
              <a:t>Evaluate Resource Blocks</a:t>
            </a:r>
          </a:p>
          <a:p>
            <a:pPr marL="457200" indent="-457200">
              <a:buFont typeface="Wingdings" charset="2"/>
              <a:buChar char="ü"/>
            </a:pPr>
            <a:r>
              <a:rPr lang="en-US" b="1" dirty="0"/>
              <a:t>Questions</a:t>
            </a:r>
          </a:p>
          <a:p>
            <a:pPr marL="457200" indent="-457200">
              <a:buFont typeface="Wingdings" charset="2"/>
              <a:buChar char="ü"/>
            </a:pPr>
            <a:r>
              <a:rPr lang="en-US" b="1" dirty="0"/>
              <a:t>Wrap-Up and Further Resources</a:t>
            </a:r>
          </a:p>
        </p:txBody>
      </p:sp>
    </p:spTree>
    <p:extLst>
      <p:ext uri="{BB962C8B-B14F-4D97-AF65-F5344CB8AC3E}">
        <p14:creationId xmlns:p14="http://schemas.microsoft.com/office/powerpoint/2010/main" val="9241000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Know What You Think</a:t>
            </a:r>
            <a:endParaRPr lang="en-US" dirty="0"/>
          </a:p>
        </p:txBody>
      </p:sp>
      <p:sp>
        <p:nvSpPr>
          <p:cNvPr id="3" name="Text Placeholder 2"/>
          <p:cNvSpPr>
            <a:spLocks noGrp="1"/>
          </p:cNvSpPr>
          <p:nvPr>
            <p:ph type="body" sz="quarter" idx="12"/>
          </p:nvPr>
        </p:nvSpPr>
        <p:spPr>
          <a:xfrm>
            <a:off x="650040" y="1856198"/>
            <a:ext cx="7825220" cy="5345953"/>
          </a:xfrm>
        </p:spPr>
        <p:txBody>
          <a:bodyPr/>
          <a:lstStyle/>
          <a:p>
            <a:r>
              <a:rPr lang="en-US" b="1" dirty="0"/>
              <a:t>"Ask a Question"</a:t>
            </a:r>
            <a:r>
              <a:rPr lang="en-US" dirty="0"/>
              <a:t> and I will answer it.</a:t>
            </a:r>
          </a:p>
          <a:p>
            <a:endParaRPr lang="en-US" b="1" dirty="0" smtClean="0"/>
          </a:p>
          <a:p>
            <a:r>
              <a:rPr lang="en-US" b="1" dirty="0" smtClean="0"/>
              <a:t>"Rate This"</a:t>
            </a:r>
            <a:r>
              <a:rPr lang="en-US" dirty="0" smtClean="0"/>
              <a:t> presentation to leave your feedback and help me do my work better.</a:t>
            </a:r>
          </a:p>
          <a:p>
            <a:endParaRPr lang="en-US" dirty="0"/>
          </a:p>
          <a:p>
            <a:r>
              <a:rPr lang="en-US" dirty="0"/>
              <a:t>Email me at </a:t>
            </a:r>
            <a:r>
              <a:rPr lang="en-US" b="1" dirty="0" err="1" smtClean="0"/>
              <a:t>franklin@chef.io</a:t>
            </a:r>
            <a:endParaRPr lang="en-US" b="1"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625384" y="1294654"/>
            <a:ext cx="6919416" cy="6469040"/>
          </a:xfrm>
          <a:prstGeom prst="rect">
            <a:avLst/>
          </a:prstGeom>
        </p:spPr>
      </p:pic>
    </p:spTree>
    <p:extLst>
      <p:ext uri="{BB962C8B-B14F-4D97-AF65-F5344CB8AC3E}">
        <p14:creationId xmlns:p14="http://schemas.microsoft.com/office/powerpoint/2010/main" val="1742304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ex-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08055"/>
            <a:ext cx="5562960" cy="6135945"/>
          </a:xfrm>
          <a:prstGeom prst="rect">
            <a:avLst/>
          </a:prstGeom>
        </p:spPr>
      </p:pic>
      <p:sp>
        <p:nvSpPr>
          <p:cNvPr id="4" name="TextBox 3"/>
          <p:cNvSpPr txBox="1"/>
          <p:nvPr/>
        </p:nvSpPr>
        <p:spPr bwMode="white">
          <a:xfrm rot="20803089">
            <a:off x="6710946" y="6791161"/>
            <a:ext cx="8649369" cy="914400"/>
          </a:xfrm>
          <a:prstGeom prst="rect">
            <a:avLst/>
          </a:prstGeom>
          <a:solidFill>
            <a:srgbClr val="BA2121"/>
          </a:solidFill>
        </p:spPr>
        <p:txBody>
          <a:bodyPr vert="horz" wrap="none" lIns="91440" tIns="91440" rIns="91440" bIns="91440" rtlCol="0">
            <a:normAutofit/>
          </a:bodyPr>
          <a:lstStyle/>
          <a:p>
            <a:pPr algn="ctr"/>
            <a:r>
              <a:rPr lang="en-US" sz="4800" dirty="0" smtClean="0">
                <a:solidFill>
                  <a:srgbClr val="FFFFFF"/>
                </a:solidFill>
              </a:rPr>
              <a:t>NOW WITH MORE T-REX</a:t>
            </a:r>
            <a:endParaRPr lang="en-US" sz="4800" dirty="0" smtClean="0">
              <a:solidFill>
                <a:srgbClr val="FFFFFF"/>
              </a:solidFill>
            </a:endParaRPr>
          </a:p>
        </p:txBody>
      </p:sp>
    </p:spTree>
    <p:extLst>
      <p:ext uri="{BB962C8B-B14F-4D97-AF65-F5344CB8AC3E}">
        <p14:creationId xmlns:p14="http://schemas.microsoft.com/office/powerpoint/2010/main" val="3407908625"/>
      </p:ext>
    </p:extLst>
  </p:cSld>
  <p:clrMapOvr>
    <a:masterClrMapping/>
  </p:clrMapOvr>
  <p:transition xmlns:p14="http://schemas.microsoft.com/office/powerpoint/2010/mai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 this Valuable to You?</a:t>
            </a:r>
            <a:endParaRPr lang="en-US" dirty="0"/>
          </a:p>
        </p:txBody>
      </p:sp>
      <p:sp>
        <p:nvSpPr>
          <p:cNvPr id="3" name="Text Placeholder 2"/>
          <p:cNvSpPr>
            <a:spLocks noGrp="1"/>
          </p:cNvSpPr>
          <p:nvPr>
            <p:ph type="body" sz="quarter" idx="12"/>
          </p:nvPr>
        </p:nvSpPr>
        <p:spPr>
          <a:xfrm>
            <a:off x="650040" y="1856198"/>
            <a:ext cx="7825220" cy="5345953"/>
          </a:xfrm>
        </p:spPr>
        <p:txBody>
          <a:bodyPr/>
          <a:lstStyle/>
          <a:p>
            <a:r>
              <a:rPr lang="en-US" b="1" dirty="0" smtClean="0"/>
              <a:t>Share it</a:t>
            </a:r>
            <a:r>
              <a:rPr lang="en-US" dirty="0" smtClean="0"/>
              <a:t> with your professional and social networks.</a:t>
            </a:r>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625384" y="1615451"/>
            <a:ext cx="6919416" cy="5827445"/>
          </a:xfrm>
          <a:prstGeom prst="rect">
            <a:avLst/>
          </a:prstGeom>
        </p:spPr>
      </p:pic>
    </p:spTree>
    <p:extLst>
      <p:ext uri="{BB962C8B-B14F-4D97-AF65-F5344CB8AC3E}">
        <p14:creationId xmlns:p14="http://schemas.microsoft.com/office/powerpoint/2010/main" val="1287570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5778" y="166863"/>
            <a:ext cx="15771813" cy="1338263"/>
          </a:xfrm>
        </p:spPr>
        <p:txBody>
          <a:bodyPr>
            <a:normAutofit/>
          </a:bodyPr>
          <a:lstStyle/>
          <a:p>
            <a:r>
              <a:rPr lang="en-US" dirty="0" smtClean="0"/>
              <a:t>The Ruby Behind Chef</a:t>
            </a:r>
            <a:endParaRPr lang="en-US" dirty="0"/>
          </a:p>
        </p:txBody>
      </p:sp>
      <p:pic>
        <p:nvPicPr>
          <p:cNvPr id="4" name="Picture 3" descr="ruby-pp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27881560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5778" y="166863"/>
            <a:ext cx="15771813" cy="1338263"/>
          </a:xfrm>
        </p:spPr>
        <p:txBody>
          <a:bodyPr>
            <a:normAutofit/>
          </a:bodyPr>
          <a:lstStyle/>
          <a:p>
            <a:r>
              <a:rPr lang="en-US" dirty="0" smtClean="0"/>
              <a:t>The Ruby Behind Chef</a:t>
            </a:r>
            <a:endParaRPr lang="en-US" dirty="0"/>
          </a:p>
        </p:txBody>
      </p:sp>
      <p:pic>
        <p:nvPicPr>
          <p:cNvPr id="4" name="Picture 3" descr="ruby-pp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6256000" cy="9144000"/>
          </a:xfrm>
          <a:prstGeom prst="rect">
            <a:avLst/>
          </a:prstGeom>
        </p:spPr>
      </p:pic>
      <p:sp>
        <p:nvSpPr>
          <p:cNvPr id="3" name="Rectangle 2"/>
          <p:cNvSpPr/>
          <p:nvPr/>
        </p:nvSpPr>
        <p:spPr bwMode="auto">
          <a:xfrm rot="20698499">
            <a:off x="4545264" y="2780632"/>
            <a:ext cx="3783263" cy="1671053"/>
          </a:xfrm>
          <a:prstGeom prst="rect">
            <a:avLst/>
          </a:prstGeom>
          <a:solidFill>
            <a:srgbClr val="BA2121"/>
          </a:solidFill>
          <a:ln>
            <a:solidFill>
              <a:schemeClr val="bg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8000" b="1" dirty="0" smtClean="0">
                <a:gradFill>
                  <a:gsLst>
                    <a:gs pos="0">
                      <a:srgbClr val="FFFFFF"/>
                    </a:gs>
                    <a:gs pos="100000">
                      <a:srgbClr val="FFFFFF"/>
                    </a:gs>
                  </a:gsLst>
                  <a:lin ang="5400000" scaled="0"/>
                </a:gradFill>
              </a:rPr>
              <a:t>SOME</a:t>
            </a:r>
            <a:endParaRPr lang="en-US" sz="80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0262914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5778" y="166863"/>
            <a:ext cx="15771813" cy="1338263"/>
          </a:xfrm>
        </p:spPr>
        <p:txBody>
          <a:bodyPr>
            <a:normAutofit/>
          </a:bodyPr>
          <a:lstStyle/>
          <a:p>
            <a:r>
              <a:rPr lang="en-US" dirty="0" smtClean="0"/>
              <a:t>The Ruby Behind Chef</a:t>
            </a:r>
            <a:endParaRPr lang="en-US" dirty="0"/>
          </a:p>
        </p:txBody>
      </p:sp>
      <p:pic>
        <p:nvPicPr>
          <p:cNvPr id="4" name="Picture 3" descr="ruby-pp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6256000" cy="9144000"/>
          </a:xfrm>
          <a:prstGeom prst="rect">
            <a:avLst/>
          </a:prstGeom>
        </p:spPr>
      </p:pic>
      <p:sp>
        <p:nvSpPr>
          <p:cNvPr id="3" name="Rectangle 2"/>
          <p:cNvSpPr/>
          <p:nvPr/>
        </p:nvSpPr>
        <p:spPr bwMode="auto">
          <a:xfrm rot="20698499">
            <a:off x="4545264" y="2780632"/>
            <a:ext cx="3783263" cy="1671053"/>
          </a:xfrm>
          <a:prstGeom prst="rect">
            <a:avLst/>
          </a:prstGeom>
          <a:solidFill>
            <a:srgbClr val="BA2121"/>
          </a:solidFill>
          <a:ln>
            <a:solidFill>
              <a:schemeClr val="bg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8000" b="1" dirty="0" smtClean="0">
                <a:gradFill>
                  <a:gsLst>
                    <a:gs pos="0">
                      <a:srgbClr val="FFFFFF"/>
                    </a:gs>
                    <a:gs pos="100000">
                      <a:srgbClr val="FFFFFF"/>
                    </a:gs>
                  </a:gsLst>
                  <a:lin ang="5400000" scaled="0"/>
                </a:gradFill>
              </a:rPr>
              <a:t>SOME</a:t>
            </a:r>
            <a:endParaRPr lang="en-US" sz="8000" b="1" dirty="0" smtClean="0">
              <a:gradFill>
                <a:gsLst>
                  <a:gs pos="0">
                    <a:srgbClr val="FFFFFF"/>
                  </a:gs>
                  <a:gs pos="100000">
                    <a:srgbClr val="FFFFFF"/>
                  </a:gs>
                </a:gsLst>
                <a:lin ang="5400000" scaled="0"/>
              </a:gradFill>
            </a:endParaRPr>
          </a:p>
        </p:txBody>
      </p:sp>
      <p:sp>
        <p:nvSpPr>
          <p:cNvPr id="5" name="Half Frame 4"/>
          <p:cNvSpPr/>
          <p:nvPr/>
        </p:nvSpPr>
        <p:spPr bwMode="auto">
          <a:xfrm rot="1406500">
            <a:off x="10884379" y="5467730"/>
            <a:ext cx="1081473" cy="1081473"/>
          </a:xfrm>
          <a:prstGeom prst="halfFrame">
            <a:avLst/>
          </a:prstGeom>
          <a:solidFill>
            <a:srgbClr val="BA212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rgbClr val="FF0000"/>
              </a:solidFill>
            </a:endParaRPr>
          </a:p>
        </p:txBody>
      </p:sp>
      <p:sp>
        <p:nvSpPr>
          <p:cNvPr id="6" name="TextBox 5"/>
          <p:cNvSpPr txBox="1"/>
          <p:nvPr/>
        </p:nvSpPr>
        <p:spPr bwMode="white">
          <a:xfrm>
            <a:off x="10788316" y="6243052"/>
            <a:ext cx="5213682" cy="914400"/>
          </a:xfrm>
          <a:prstGeom prst="rect">
            <a:avLst/>
          </a:prstGeom>
        </p:spPr>
        <p:txBody>
          <a:bodyPr vert="horz" wrap="none" lIns="91440" tIns="91440" rIns="91440" bIns="91440" rtlCol="0">
            <a:normAutofit/>
          </a:bodyPr>
          <a:lstStyle/>
          <a:p>
            <a:pPr algn="ctr"/>
            <a:r>
              <a:rPr lang="en-US" sz="4000" b="1" dirty="0" smtClean="0">
                <a:solidFill>
                  <a:srgbClr val="BA2121"/>
                </a:solidFill>
                <a:latin typeface="Stencil"/>
                <a:cs typeface="Stencil"/>
              </a:rPr>
              <a:t>A POSSIBLE VERSION</a:t>
            </a:r>
            <a:endParaRPr lang="en-US" sz="4000" b="1" dirty="0" smtClean="0">
              <a:solidFill>
                <a:srgbClr val="BA2121"/>
              </a:solidFill>
              <a:latin typeface="Stencil"/>
              <a:cs typeface="Stencil"/>
            </a:endParaRPr>
          </a:p>
        </p:txBody>
      </p:sp>
    </p:spTree>
    <p:extLst>
      <p:ext uri="{BB962C8B-B14F-4D97-AF65-F5344CB8AC3E}">
        <p14:creationId xmlns:p14="http://schemas.microsoft.com/office/powerpoint/2010/main" val="36784712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5778" y="166863"/>
            <a:ext cx="15771813" cy="1338263"/>
          </a:xfrm>
        </p:spPr>
        <p:txBody>
          <a:bodyPr>
            <a:normAutofit/>
          </a:bodyPr>
          <a:lstStyle/>
          <a:p>
            <a:r>
              <a:rPr lang="en-US" dirty="0" smtClean="0"/>
              <a:t>The Ruby Behind Chef</a:t>
            </a:r>
            <a:endParaRPr lang="en-US" dirty="0"/>
          </a:p>
        </p:txBody>
      </p:sp>
      <p:pic>
        <p:nvPicPr>
          <p:cNvPr id="4" name="Picture 3" descr="ruby-pp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6256000" cy="9144000"/>
          </a:xfrm>
          <a:prstGeom prst="rect">
            <a:avLst/>
          </a:prstGeom>
        </p:spPr>
      </p:pic>
      <p:sp>
        <p:nvSpPr>
          <p:cNvPr id="3" name="Rectangle 2"/>
          <p:cNvSpPr/>
          <p:nvPr/>
        </p:nvSpPr>
        <p:spPr bwMode="auto">
          <a:xfrm rot="20698499">
            <a:off x="4545264" y="2780632"/>
            <a:ext cx="3783263" cy="1671053"/>
          </a:xfrm>
          <a:prstGeom prst="rect">
            <a:avLst/>
          </a:prstGeom>
          <a:solidFill>
            <a:srgbClr val="BA2121"/>
          </a:solidFill>
          <a:ln>
            <a:solidFill>
              <a:schemeClr val="bg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8000" b="1" dirty="0" smtClean="0">
                <a:gradFill>
                  <a:gsLst>
                    <a:gs pos="0">
                      <a:srgbClr val="FFFFFF"/>
                    </a:gs>
                    <a:gs pos="100000">
                      <a:srgbClr val="FFFFFF"/>
                    </a:gs>
                  </a:gsLst>
                  <a:lin ang="5400000" scaled="0"/>
                </a:gradFill>
              </a:rPr>
              <a:t>SOME</a:t>
            </a:r>
            <a:endParaRPr lang="en-US" sz="8000" b="1" dirty="0" smtClean="0">
              <a:gradFill>
                <a:gsLst>
                  <a:gs pos="0">
                    <a:srgbClr val="FFFFFF"/>
                  </a:gs>
                  <a:gs pos="100000">
                    <a:srgbClr val="FFFFFF"/>
                  </a:gs>
                </a:gsLst>
                <a:lin ang="5400000" scaled="0"/>
              </a:gradFill>
            </a:endParaRPr>
          </a:p>
        </p:txBody>
      </p:sp>
      <p:sp>
        <p:nvSpPr>
          <p:cNvPr id="5" name="Half Frame 4"/>
          <p:cNvSpPr/>
          <p:nvPr/>
        </p:nvSpPr>
        <p:spPr bwMode="auto">
          <a:xfrm rot="1406500">
            <a:off x="10884379" y="5467730"/>
            <a:ext cx="1081473" cy="1081473"/>
          </a:xfrm>
          <a:prstGeom prst="halfFrame">
            <a:avLst/>
          </a:prstGeom>
          <a:solidFill>
            <a:srgbClr val="BA212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rgbClr val="FF0000"/>
              </a:solidFill>
            </a:endParaRPr>
          </a:p>
        </p:txBody>
      </p:sp>
      <p:sp>
        <p:nvSpPr>
          <p:cNvPr id="6" name="TextBox 5"/>
          <p:cNvSpPr txBox="1"/>
          <p:nvPr/>
        </p:nvSpPr>
        <p:spPr bwMode="white">
          <a:xfrm>
            <a:off x="10788316" y="6243052"/>
            <a:ext cx="5213682" cy="914400"/>
          </a:xfrm>
          <a:prstGeom prst="rect">
            <a:avLst/>
          </a:prstGeom>
        </p:spPr>
        <p:txBody>
          <a:bodyPr vert="horz" wrap="none" lIns="91440" tIns="91440" rIns="91440" bIns="91440" rtlCol="0">
            <a:normAutofit/>
          </a:bodyPr>
          <a:lstStyle/>
          <a:p>
            <a:pPr algn="ctr"/>
            <a:r>
              <a:rPr lang="en-US" sz="4000" b="1" dirty="0" smtClean="0">
                <a:solidFill>
                  <a:srgbClr val="BA2121"/>
                </a:solidFill>
                <a:latin typeface="Stencil"/>
                <a:cs typeface="Stencil"/>
              </a:rPr>
              <a:t>A POSSIBLE VERSION</a:t>
            </a:r>
            <a:endParaRPr lang="en-US" sz="4000" b="1" dirty="0" smtClean="0">
              <a:solidFill>
                <a:srgbClr val="BA2121"/>
              </a:solidFill>
              <a:latin typeface="Stencil"/>
              <a:cs typeface="Stencil"/>
            </a:endParaRPr>
          </a:p>
        </p:txBody>
      </p:sp>
      <p:sp>
        <p:nvSpPr>
          <p:cNvPr id="7" name="Rectangle 6"/>
          <p:cNvSpPr/>
          <p:nvPr/>
        </p:nvSpPr>
        <p:spPr>
          <a:xfrm>
            <a:off x="10536170" y="8575388"/>
            <a:ext cx="5611482" cy="461665"/>
          </a:xfrm>
          <a:prstGeom prst="rect">
            <a:avLst/>
          </a:prstGeom>
        </p:spPr>
        <p:txBody>
          <a:bodyPr wrap="none">
            <a:spAutoFit/>
          </a:bodyPr>
          <a:lstStyle/>
          <a:p>
            <a:r>
              <a:rPr lang="en-US" dirty="0" smtClean="0">
                <a:solidFill>
                  <a:schemeClr val="bg1"/>
                </a:solidFill>
              </a:rPr>
              <a:t>Photo: </a:t>
            </a:r>
            <a:r>
              <a:rPr lang="en-US" dirty="0" err="1" smtClean="0">
                <a:solidFill>
                  <a:schemeClr val="bg1"/>
                </a:solidFill>
              </a:rPr>
              <a:t>mcdlttx</a:t>
            </a:r>
            <a:r>
              <a:rPr lang="en-US" dirty="0" smtClean="0">
                <a:solidFill>
                  <a:schemeClr val="bg1"/>
                </a:solidFill>
              </a:rPr>
              <a:t> @ https</a:t>
            </a:r>
            <a:r>
              <a:rPr lang="en-US" dirty="0">
                <a:solidFill>
                  <a:schemeClr val="bg1"/>
                </a:solidFill>
              </a:rPr>
              <a:t>://</a:t>
            </a:r>
            <a:r>
              <a:rPr lang="en-US" dirty="0" err="1">
                <a:solidFill>
                  <a:schemeClr val="bg1"/>
                </a:solidFill>
              </a:rPr>
              <a:t>flic.kr</a:t>
            </a:r>
            <a:r>
              <a:rPr lang="en-US" dirty="0">
                <a:solidFill>
                  <a:schemeClr val="bg1"/>
                </a:solidFill>
              </a:rPr>
              <a:t>/p/GXN8d</a:t>
            </a:r>
          </a:p>
        </p:txBody>
      </p:sp>
      <p:pic>
        <p:nvPicPr>
          <p:cNvPr id="8" name="Picture 7" descr="trex-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895" y="3008055"/>
            <a:ext cx="5562960" cy="6135945"/>
          </a:xfrm>
          <a:prstGeom prst="rect">
            <a:avLst/>
          </a:prstGeom>
        </p:spPr>
      </p:pic>
      <p:sp>
        <p:nvSpPr>
          <p:cNvPr id="9" name="TextBox 8"/>
          <p:cNvSpPr txBox="1"/>
          <p:nvPr/>
        </p:nvSpPr>
        <p:spPr bwMode="white">
          <a:xfrm>
            <a:off x="5547895" y="6911476"/>
            <a:ext cx="5882106" cy="914400"/>
          </a:xfrm>
          <a:prstGeom prst="rect">
            <a:avLst/>
          </a:prstGeom>
          <a:solidFill>
            <a:srgbClr val="BA2121"/>
          </a:solidFill>
        </p:spPr>
        <p:txBody>
          <a:bodyPr vert="horz" wrap="none" lIns="91440" tIns="91440" rIns="91440" bIns="91440" rtlCol="0">
            <a:normAutofit/>
          </a:bodyPr>
          <a:lstStyle/>
          <a:p>
            <a:pPr algn="ctr"/>
            <a:r>
              <a:rPr lang="en-US" sz="4800" dirty="0" smtClean="0">
                <a:solidFill>
                  <a:srgbClr val="FFFFFF"/>
                </a:solidFill>
              </a:rPr>
              <a:t>T-REX ENHANCED</a:t>
            </a:r>
            <a:endParaRPr lang="en-US" sz="4800" dirty="0" smtClean="0">
              <a:solidFill>
                <a:srgbClr val="FFFFFF"/>
              </a:solidFill>
            </a:endParaRPr>
          </a:p>
        </p:txBody>
      </p:sp>
    </p:spTree>
    <p:extLst>
      <p:ext uri="{BB962C8B-B14F-4D97-AF65-F5344CB8AC3E}">
        <p14:creationId xmlns:p14="http://schemas.microsoft.com/office/powerpoint/2010/main" val="17880698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01600">
          <a:solidFill>
            <a:schemeClr val="accent1"/>
          </a:solidFill>
        </a:ln>
      </a:spPr>
      <a:bodyPr rtlCol="0" anchor="ctr"/>
      <a:lstStyle>
        <a:defPPr algn="ctr">
          <a:defRPr/>
        </a:defPPr>
      </a:lstStyle>
      <a:style>
        <a:lnRef idx="3">
          <a:schemeClr val="accent1"/>
        </a:lnRef>
        <a:fillRef idx="0">
          <a:schemeClr val="accent1"/>
        </a:fillRef>
        <a:effectRef idx="2">
          <a:schemeClr val="accent1"/>
        </a:effectRef>
        <a:fontRef idx="minor">
          <a:schemeClr val="tx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21394</TotalTime>
  <Words>1367</Words>
  <Application>Microsoft Macintosh PowerPoint</Application>
  <PresentationFormat>Custom</PresentationFormat>
  <Paragraphs>198</Paragraphs>
  <Slides>40</Slides>
  <Notes>15</Notes>
  <HiddenSlides>0</HiddenSlides>
  <MMClips>0</MMClips>
  <ScaleCrop>false</ScaleCrop>
  <HeadingPairs>
    <vt:vector size="4" baseType="variant">
      <vt:variant>
        <vt:lpstr>Theme</vt:lpstr>
      </vt:variant>
      <vt:variant>
        <vt:i4>2</vt:i4>
      </vt:variant>
      <vt:variant>
        <vt:lpstr>Slide Titles</vt:lpstr>
      </vt:variant>
      <vt:variant>
        <vt:i4>40</vt:i4>
      </vt:variant>
    </vt:vector>
  </HeadingPairs>
  <TitlesOfParts>
    <vt:vector size="42" baseType="lpstr">
      <vt:lpstr>Template</vt:lpstr>
      <vt:lpstr>Interaction</vt:lpstr>
      <vt:lpstr>The Ruby Behind Chef</vt:lpstr>
      <vt:lpstr>Franklin Webber</vt:lpstr>
      <vt:lpstr>Who I Think You Are ...</vt:lpstr>
      <vt:lpstr>Let Us Know What You Think</vt:lpstr>
      <vt:lpstr>Was this Valuable to You?</vt:lpstr>
      <vt:lpstr>The Ruby Behind Chef</vt:lpstr>
      <vt:lpstr>The Ruby Behind Chef</vt:lpstr>
      <vt:lpstr>The Ruby Behind Chef</vt:lpstr>
      <vt:lpstr>The Ruby Behind Chef</vt:lpstr>
      <vt:lpstr>My Core Philosophy ...</vt:lpstr>
      <vt:lpstr>My Core Philosophy ...</vt:lpstr>
      <vt:lpstr>So Let's Build:</vt:lpstr>
      <vt:lpstr>What makes our Chef better?</vt:lpstr>
      <vt:lpstr>First Feature: Parsing A Recipe</vt:lpstr>
      <vt:lpstr>File#read</vt:lpstr>
      <vt:lpstr>Kernel#eval</vt:lpstr>
      <vt:lpstr>Second Feature: Core Resources</vt:lpstr>
      <vt:lpstr>Resources</vt:lpstr>
      <vt:lpstr>Resources</vt:lpstr>
      <vt:lpstr>Resources</vt:lpstr>
      <vt:lpstr>Resources</vt:lpstr>
      <vt:lpstr>Resources</vt:lpstr>
      <vt:lpstr>A Ruby Method with One Parameter</vt:lpstr>
      <vt:lpstr>Third Feature: Resource Blocks</vt:lpstr>
      <vt:lpstr>Resources</vt:lpstr>
      <vt:lpstr>Blocks in Ruby</vt:lpstr>
      <vt:lpstr>A Ruby Method Always has a Block</vt:lpstr>
      <vt:lpstr>A Ruby Method Always has a Block</vt:lpstr>
      <vt:lpstr>Passed Blocks Become Procs</vt:lpstr>
      <vt:lpstr>Discussion and Questions</vt:lpstr>
      <vt:lpstr>Let Us Know What You Think</vt:lpstr>
      <vt:lpstr>Q&amp;A</vt:lpstr>
      <vt:lpstr>Agenda</vt:lpstr>
      <vt:lpstr>BrightTALK Attachments</vt:lpstr>
      <vt:lpstr>exercism.io</vt:lpstr>
      <vt:lpstr>Ruby Documentation</vt:lpstr>
      <vt:lpstr>Metaprogramming Ruby 2</vt:lpstr>
      <vt:lpstr>My Terminal</vt:lpstr>
      <vt:lpstr>Agenda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2665</cp:revision>
  <cp:lastPrinted>2016-05-25T18:10:28Z</cp:lastPrinted>
  <dcterms:created xsi:type="dcterms:W3CDTF">2012-09-13T17:36:07Z</dcterms:created>
  <dcterms:modified xsi:type="dcterms:W3CDTF">2016-09-14T13:41:33Z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